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  <a:srgbClr val="FAC822"/>
    <a:srgbClr val="F3B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0EAFE-0D81-4A0B-9ECE-85714F5D5E7B}" v="17" dt="2024-11-04T21:00:24.9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 snapToGrid="0" snapToObjects="1">
      <p:cViewPr varScale="1">
        <p:scale>
          <a:sx n="96" d="100"/>
          <a:sy n="96" d="100"/>
        </p:scale>
        <p:origin x="60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B21EA4-0A4B-4111-B7FF-EFEE9799D9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7DC403-9F43-42DB-82CD-BA08F5093BAE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0" i="0"/>
            <a:t>Private vs. Public</a:t>
          </a:r>
          <a:endParaRPr lang="en-US"/>
        </a:p>
      </dgm:t>
    </dgm:pt>
    <dgm:pt modelId="{7D50F1EB-9744-4590-8DB3-755D30B86B93}" type="parTrans" cxnId="{4BED2A3B-BBF8-4D85-A35E-E27FD81098F3}">
      <dgm:prSet/>
      <dgm:spPr/>
      <dgm:t>
        <a:bodyPr/>
        <a:lstStyle/>
        <a:p>
          <a:endParaRPr lang="en-US"/>
        </a:p>
      </dgm:t>
    </dgm:pt>
    <dgm:pt modelId="{B3B6BC37-05D6-4DFC-A650-47D70852CBD0}" type="sibTrans" cxnId="{4BED2A3B-BBF8-4D85-A35E-E27FD81098F3}">
      <dgm:prSet/>
      <dgm:spPr/>
      <dgm:t>
        <a:bodyPr/>
        <a:lstStyle/>
        <a:p>
          <a:endParaRPr lang="en-US"/>
        </a:p>
      </dgm:t>
    </dgm:pt>
    <dgm:pt modelId="{48B3891F-0D32-4B0F-8AE6-6C17DF86531A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0" i="0"/>
            <a:t>Two-year or four-year</a:t>
          </a:r>
          <a:endParaRPr lang="en-US"/>
        </a:p>
      </dgm:t>
    </dgm:pt>
    <dgm:pt modelId="{94553CA2-E51D-471E-A50E-BB7FAF467DC9}" type="parTrans" cxnId="{FFA01F69-1078-48E5-BEFF-00C416308787}">
      <dgm:prSet/>
      <dgm:spPr/>
      <dgm:t>
        <a:bodyPr/>
        <a:lstStyle/>
        <a:p>
          <a:endParaRPr lang="en-US"/>
        </a:p>
      </dgm:t>
    </dgm:pt>
    <dgm:pt modelId="{369C5D2B-75DC-49BF-88A6-8A1DE779E972}" type="sibTrans" cxnId="{FFA01F69-1078-48E5-BEFF-00C416308787}">
      <dgm:prSet/>
      <dgm:spPr/>
      <dgm:t>
        <a:bodyPr/>
        <a:lstStyle/>
        <a:p>
          <a:endParaRPr lang="en-US"/>
        </a:p>
      </dgm:t>
    </dgm:pt>
    <dgm:pt modelId="{AC57BD2D-8BD7-44EE-9DE6-AD1B279223E6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0" i="0" dirty="0"/>
            <a:t>Historically Black Colleges and Universities</a:t>
          </a:r>
          <a:endParaRPr lang="en-US" dirty="0"/>
        </a:p>
      </dgm:t>
    </dgm:pt>
    <dgm:pt modelId="{EADE7317-5F4F-49DC-9511-DB6022E2C93F}" type="parTrans" cxnId="{F6B76B2C-A9DB-4C28-9A65-3827F4D5F257}">
      <dgm:prSet/>
      <dgm:spPr/>
      <dgm:t>
        <a:bodyPr/>
        <a:lstStyle/>
        <a:p>
          <a:endParaRPr lang="en-US"/>
        </a:p>
      </dgm:t>
    </dgm:pt>
    <dgm:pt modelId="{BEBD0503-627C-43FE-9FBE-BFDDBC80B291}" type="sibTrans" cxnId="{F6B76B2C-A9DB-4C28-9A65-3827F4D5F257}">
      <dgm:prSet/>
      <dgm:spPr/>
      <dgm:t>
        <a:bodyPr/>
        <a:lstStyle/>
        <a:p>
          <a:endParaRPr lang="en-US"/>
        </a:p>
      </dgm:t>
    </dgm:pt>
    <dgm:pt modelId="{4155F2D6-780D-475C-8AB5-E5484151B025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0" i="0"/>
            <a:t>Religious or Secular</a:t>
          </a:r>
          <a:endParaRPr lang="en-US"/>
        </a:p>
      </dgm:t>
    </dgm:pt>
    <dgm:pt modelId="{2820B055-AC10-4FD0-B39B-B071D2807D73}" type="parTrans" cxnId="{CD5FB335-290C-4D6C-8573-E9760E10D012}">
      <dgm:prSet/>
      <dgm:spPr/>
      <dgm:t>
        <a:bodyPr/>
        <a:lstStyle/>
        <a:p>
          <a:endParaRPr lang="en-US"/>
        </a:p>
      </dgm:t>
    </dgm:pt>
    <dgm:pt modelId="{3DA205E3-09E6-4A97-8012-90C52351F3CF}" type="sibTrans" cxnId="{CD5FB335-290C-4D6C-8573-E9760E10D012}">
      <dgm:prSet/>
      <dgm:spPr/>
      <dgm:t>
        <a:bodyPr/>
        <a:lstStyle/>
        <a:p>
          <a:endParaRPr lang="en-US"/>
        </a:p>
      </dgm:t>
    </dgm:pt>
    <dgm:pt modelId="{9072B385-47F0-4C31-94C3-878850B10123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0" i="0"/>
            <a:t>Co-Ed or Single Gender</a:t>
          </a:r>
          <a:endParaRPr lang="en-US"/>
        </a:p>
      </dgm:t>
    </dgm:pt>
    <dgm:pt modelId="{36FA2063-84ED-4C8C-87C9-F0BD6E70C8F9}" type="parTrans" cxnId="{EC27E4D0-1FBB-45CD-9E60-8199B510DEE9}">
      <dgm:prSet/>
      <dgm:spPr/>
      <dgm:t>
        <a:bodyPr/>
        <a:lstStyle/>
        <a:p>
          <a:endParaRPr lang="en-US"/>
        </a:p>
      </dgm:t>
    </dgm:pt>
    <dgm:pt modelId="{A77C5922-0DE3-42DE-B52D-F56C417C5AD0}" type="sibTrans" cxnId="{EC27E4D0-1FBB-45CD-9E60-8199B510DEE9}">
      <dgm:prSet/>
      <dgm:spPr/>
      <dgm:t>
        <a:bodyPr/>
        <a:lstStyle/>
        <a:p>
          <a:endParaRPr lang="en-US"/>
        </a:p>
      </dgm:t>
    </dgm:pt>
    <dgm:pt modelId="{4174E992-6EE1-442E-9D4D-3D5486B87D9A}" type="pres">
      <dgm:prSet presAssocID="{13B21EA4-0A4B-4111-B7FF-EFEE9799D9D4}" presName="linear" presStyleCnt="0">
        <dgm:presLayoutVars>
          <dgm:animLvl val="lvl"/>
          <dgm:resizeHandles val="exact"/>
        </dgm:presLayoutVars>
      </dgm:prSet>
      <dgm:spPr/>
    </dgm:pt>
    <dgm:pt modelId="{20115FDD-E7BB-4904-A77F-92DEC33329CE}" type="pres">
      <dgm:prSet presAssocID="{497DC403-9F43-42DB-82CD-BA08F5093BAE}" presName="parentText" presStyleLbl="node1" presStyleIdx="0" presStyleCnt="5" custLinFactY="-105515" custLinFactNeighborX="-2899" custLinFactNeighborY="-200000">
        <dgm:presLayoutVars>
          <dgm:chMax val="0"/>
          <dgm:bulletEnabled val="1"/>
        </dgm:presLayoutVars>
      </dgm:prSet>
      <dgm:spPr/>
    </dgm:pt>
    <dgm:pt modelId="{7C50664D-092F-4664-9334-27BF08F71106}" type="pres">
      <dgm:prSet presAssocID="{B3B6BC37-05D6-4DFC-A650-47D70852CBD0}" presName="spacer" presStyleCnt="0"/>
      <dgm:spPr/>
    </dgm:pt>
    <dgm:pt modelId="{5EA108E2-E31C-4E74-8148-6500D4F603AC}" type="pres">
      <dgm:prSet presAssocID="{48B3891F-0D32-4B0F-8AE6-6C17DF86531A}" presName="parentText" presStyleLbl="node1" presStyleIdx="1" presStyleCnt="5" custLinFactY="-109016" custLinFactNeighborY="-200000">
        <dgm:presLayoutVars>
          <dgm:chMax val="0"/>
          <dgm:bulletEnabled val="1"/>
        </dgm:presLayoutVars>
      </dgm:prSet>
      <dgm:spPr/>
    </dgm:pt>
    <dgm:pt modelId="{5B801593-FCC4-4804-A82F-C6760D9F99EC}" type="pres">
      <dgm:prSet presAssocID="{369C5D2B-75DC-49BF-88A6-8A1DE779E972}" presName="spacer" presStyleCnt="0"/>
      <dgm:spPr/>
    </dgm:pt>
    <dgm:pt modelId="{0433F07F-1AD6-4524-8BFA-6F5E928C0B1B}" type="pres">
      <dgm:prSet presAssocID="{AC57BD2D-8BD7-44EE-9DE6-AD1B279223E6}" presName="parentText" presStyleLbl="node1" presStyleIdx="2" presStyleCnt="5" custLinFactY="-108579" custLinFactNeighborY="-200000">
        <dgm:presLayoutVars>
          <dgm:chMax val="0"/>
          <dgm:bulletEnabled val="1"/>
        </dgm:presLayoutVars>
      </dgm:prSet>
      <dgm:spPr/>
    </dgm:pt>
    <dgm:pt modelId="{11691EE6-6136-451C-8841-C6FA3E00D808}" type="pres">
      <dgm:prSet presAssocID="{BEBD0503-627C-43FE-9FBE-BFDDBC80B291}" presName="spacer" presStyleCnt="0"/>
      <dgm:spPr/>
    </dgm:pt>
    <dgm:pt modelId="{545E235F-96A9-4969-BC08-619E2AA385EE}" type="pres">
      <dgm:prSet presAssocID="{4155F2D6-780D-475C-8AB5-E5484151B025}" presName="parentText" presStyleLbl="node1" presStyleIdx="3" presStyleCnt="5" custLinFactY="-120587" custLinFactNeighborX="-785" custLinFactNeighborY="-200000">
        <dgm:presLayoutVars>
          <dgm:chMax val="0"/>
          <dgm:bulletEnabled val="1"/>
        </dgm:presLayoutVars>
      </dgm:prSet>
      <dgm:spPr/>
    </dgm:pt>
    <dgm:pt modelId="{A3EF11E4-30E4-4856-81D5-1D9DEAB12021}" type="pres">
      <dgm:prSet presAssocID="{3DA205E3-09E6-4A97-8012-90C52351F3CF}" presName="spacer" presStyleCnt="0"/>
      <dgm:spPr/>
    </dgm:pt>
    <dgm:pt modelId="{832BCC83-366F-4BDD-83FF-8ABD597D9B9A}" type="pres">
      <dgm:prSet presAssocID="{9072B385-47F0-4C31-94C3-878850B10123}" presName="parentText" presStyleLbl="node1" presStyleIdx="4" presStyleCnt="5" custLinFactY="-128270" custLinFactNeighborX="-785" custLinFactNeighborY="-200000">
        <dgm:presLayoutVars>
          <dgm:chMax val="0"/>
          <dgm:bulletEnabled val="1"/>
        </dgm:presLayoutVars>
      </dgm:prSet>
      <dgm:spPr/>
    </dgm:pt>
  </dgm:ptLst>
  <dgm:cxnLst>
    <dgm:cxn modelId="{AEE3871B-F51E-4780-90D8-0C872C3B732E}" type="presOf" srcId="{48B3891F-0D32-4B0F-8AE6-6C17DF86531A}" destId="{5EA108E2-E31C-4E74-8148-6500D4F603AC}" srcOrd="0" destOrd="0" presId="urn:microsoft.com/office/officeart/2005/8/layout/vList2"/>
    <dgm:cxn modelId="{F6B76B2C-A9DB-4C28-9A65-3827F4D5F257}" srcId="{13B21EA4-0A4B-4111-B7FF-EFEE9799D9D4}" destId="{AC57BD2D-8BD7-44EE-9DE6-AD1B279223E6}" srcOrd="2" destOrd="0" parTransId="{EADE7317-5F4F-49DC-9511-DB6022E2C93F}" sibTransId="{BEBD0503-627C-43FE-9FBE-BFDDBC80B291}"/>
    <dgm:cxn modelId="{CD5FB335-290C-4D6C-8573-E9760E10D012}" srcId="{13B21EA4-0A4B-4111-B7FF-EFEE9799D9D4}" destId="{4155F2D6-780D-475C-8AB5-E5484151B025}" srcOrd="3" destOrd="0" parTransId="{2820B055-AC10-4FD0-B39B-B071D2807D73}" sibTransId="{3DA205E3-09E6-4A97-8012-90C52351F3CF}"/>
    <dgm:cxn modelId="{7B39073A-F840-4A0F-825F-7B8F4BA0F03F}" type="presOf" srcId="{13B21EA4-0A4B-4111-B7FF-EFEE9799D9D4}" destId="{4174E992-6EE1-442E-9D4D-3D5486B87D9A}" srcOrd="0" destOrd="0" presId="urn:microsoft.com/office/officeart/2005/8/layout/vList2"/>
    <dgm:cxn modelId="{4BED2A3B-BBF8-4D85-A35E-E27FD81098F3}" srcId="{13B21EA4-0A4B-4111-B7FF-EFEE9799D9D4}" destId="{497DC403-9F43-42DB-82CD-BA08F5093BAE}" srcOrd="0" destOrd="0" parTransId="{7D50F1EB-9744-4590-8DB3-755D30B86B93}" sibTransId="{B3B6BC37-05D6-4DFC-A650-47D70852CBD0}"/>
    <dgm:cxn modelId="{FFA01F69-1078-48E5-BEFF-00C416308787}" srcId="{13B21EA4-0A4B-4111-B7FF-EFEE9799D9D4}" destId="{48B3891F-0D32-4B0F-8AE6-6C17DF86531A}" srcOrd="1" destOrd="0" parTransId="{94553CA2-E51D-471E-A50E-BB7FAF467DC9}" sibTransId="{369C5D2B-75DC-49BF-88A6-8A1DE779E972}"/>
    <dgm:cxn modelId="{9F6D3755-17A7-4BC0-8FC5-B29ADDC5BAB0}" type="presOf" srcId="{4155F2D6-780D-475C-8AB5-E5484151B025}" destId="{545E235F-96A9-4969-BC08-619E2AA385EE}" srcOrd="0" destOrd="0" presId="urn:microsoft.com/office/officeart/2005/8/layout/vList2"/>
    <dgm:cxn modelId="{124231BD-9D93-409F-816C-06FDAF98C11A}" type="presOf" srcId="{AC57BD2D-8BD7-44EE-9DE6-AD1B279223E6}" destId="{0433F07F-1AD6-4524-8BFA-6F5E928C0B1B}" srcOrd="0" destOrd="0" presId="urn:microsoft.com/office/officeart/2005/8/layout/vList2"/>
    <dgm:cxn modelId="{EC27E4D0-1FBB-45CD-9E60-8199B510DEE9}" srcId="{13B21EA4-0A4B-4111-B7FF-EFEE9799D9D4}" destId="{9072B385-47F0-4C31-94C3-878850B10123}" srcOrd="4" destOrd="0" parTransId="{36FA2063-84ED-4C8C-87C9-F0BD6E70C8F9}" sibTransId="{A77C5922-0DE3-42DE-B52D-F56C417C5AD0}"/>
    <dgm:cxn modelId="{01FFDAE4-A12B-42F1-BB12-278E1BCA8B23}" type="presOf" srcId="{9072B385-47F0-4C31-94C3-878850B10123}" destId="{832BCC83-366F-4BDD-83FF-8ABD597D9B9A}" srcOrd="0" destOrd="0" presId="urn:microsoft.com/office/officeart/2005/8/layout/vList2"/>
    <dgm:cxn modelId="{27E3F4F2-C11E-4ED3-999F-B1E2D69D03E6}" type="presOf" srcId="{497DC403-9F43-42DB-82CD-BA08F5093BAE}" destId="{20115FDD-E7BB-4904-A77F-92DEC33329CE}" srcOrd="0" destOrd="0" presId="urn:microsoft.com/office/officeart/2005/8/layout/vList2"/>
    <dgm:cxn modelId="{67D55665-BF4D-49E3-86ED-E83FA71A280C}" type="presParOf" srcId="{4174E992-6EE1-442E-9D4D-3D5486B87D9A}" destId="{20115FDD-E7BB-4904-A77F-92DEC33329CE}" srcOrd="0" destOrd="0" presId="urn:microsoft.com/office/officeart/2005/8/layout/vList2"/>
    <dgm:cxn modelId="{A81B61A1-8DF7-40AC-A414-8C8851914875}" type="presParOf" srcId="{4174E992-6EE1-442E-9D4D-3D5486B87D9A}" destId="{7C50664D-092F-4664-9334-27BF08F71106}" srcOrd="1" destOrd="0" presId="urn:microsoft.com/office/officeart/2005/8/layout/vList2"/>
    <dgm:cxn modelId="{A5D040B5-6011-414A-8A19-46AF9311AAC1}" type="presParOf" srcId="{4174E992-6EE1-442E-9D4D-3D5486B87D9A}" destId="{5EA108E2-E31C-4E74-8148-6500D4F603AC}" srcOrd="2" destOrd="0" presId="urn:microsoft.com/office/officeart/2005/8/layout/vList2"/>
    <dgm:cxn modelId="{234BFC31-0141-4631-BC79-9E688366D166}" type="presParOf" srcId="{4174E992-6EE1-442E-9D4D-3D5486B87D9A}" destId="{5B801593-FCC4-4804-A82F-C6760D9F99EC}" srcOrd="3" destOrd="0" presId="urn:microsoft.com/office/officeart/2005/8/layout/vList2"/>
    <dgm:cxn modelId="{85E910E3-B371-49E9-BA09-3BFDFBCC5E78}" type="presParOf" srcId="{4174E992-6EE1-442E-9D4D-3D5486B87D9A}" destId="{0433F07F-1AD6-4524-8BFA-6F5E928C0B1B}" srcOrd="4" destOrd="0" presId="urn:microsoft.com/office/officeart/2005/8/layout/vList2"/>
    <dgm:cxn modelId="{C4F3C0C3-FC25-4AB7-9E9E-E7048DC50643}" type="presParOf" srcId="{4174E992-6EE1-442E-9D4D-3D5486B87D9A}" destId="{11691EE6-6136-451C-8841-C6FA3E00D808}" srcOrd="5" destOrd="0" presId="urn:microsoft.com/office/officeart/2005/8/layout/vList2"/>
    <dgm:cxn modelId="{985FE587-0A20-4C24-9D95-268C467F7E9E}" type="presParOf" srcId="{4174E992-6EE1-442E-9D4D-3D5486B87D9A}" destId="{545E235F-96A9-4969-BC08-619E2AA385EE}" srcOrd="6" destOrd="0" presId="urn:microsoft.com/office/officeart/2005/8/layout/vList2"/>
    <dgm:cxn modelId="{AE04AA43-04C3-4689-BE49-8AB97F619455}" type="presParOf" srcId="{4174E992-6EE1-442E-9D4D-3D5486B87D9A}" destId="{A3EF11E4-30E4-4856-81D5-1D9DEAB12021}" srcOrd="7" destOrd="0" presId="urn:microsoft.com/office/officeart/2005/8/layout/vList2"/>
    <dgm:cxn modelId="{7FA207CB-2834-4851-A0B4-CC0421F1F3BD}" type="presParOf" srcId="{4174E992-6EE1-442E-9D4D-3D5486B87D9A}" destId="{832BCC83-366F-4BDD-83FF-8ABD597D9B9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15FDD-E7BB-4904-A77F-92DEC33329CE}">
      <dsp:nvSpPr>
        <dsp:cNvPr id="0" name=""/>
        <dsp:cNvSpPr/>
      </dsp:nvSpPr>
      <dsp:spPr>
        <a:xfrm>
          <a:off x="0" y="133594"/>
          <a:ext cx="5257800" cy="527670"/>
        </a:xfrm>
        <a:prstGeom prst="roundRect">
          <a:avLst/>
        </a:prstGeom>
        <a:solidFill>
          <a:schemeClr val="bg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Private vs. Public</a:t>
          </a:r>
          <a:endParaRPr lang="en-US" sz="2200" kern="1200"/>
        </a:p>
      </dsp:txBody>
      <dsp:txXfrm>
        <a:off x="25759" y="159353"/>
        <a:ext cx="5206282" cy="476152"/>
      </dsp:txXfrm>
    </dsp:sp>
    <dsp:sp modelId="{5EA108E2-E31C-4E74-8148-6500D4F603AC}">
      <dsp:nvSpPr>
        <dsp:cNvPr id="0" name=""/>
        <dsp:cNvSpPr/>
      </dsp:nvSpPr>
      <dsp:spPr>
        <a:xfrm>
          <a:off x="0" y="706151"/>
          <a:ext cx="5257800" cy="527670"/>
        </a:xfrm>
        <a:prstGeom prst="roundRect">
          <a:avLst/>
        </a:prstGeom>
        <a:solidFill>
          <a:schemeClr val="bg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Two-year or four-year</a:t>
          </a:r>
          <a:endParaRPr lang="en-US" sz="2200" kern="1200"/>
        </a:p>
      </dsp:txBody>
      <dsp:txXfrm>
        <a:off x="25759" y="731910"/>
        <a:ext cx="5206282" cy="476152"/>
      </dsp:txXfrm>
    </dsp:sp>
    <dsp:sp modelId="{0433F07F-1AD6-4524-8BFA-6F5E928C0B1B}">
      <dsp:nvSpPr>
        <dsp:cNvPr id="0" name=""/>
        <dsp:cNvSpPr/>
      </dsp:nvSpPr>
      <dsp:spPr>
        <a:xfrm>
          <a:off x="0" y="1299487"/>
          <a:ext cx="5257800" cy="527670"/>
        </a:xfrm>
        <a:prstGeom prst="roundRect">
          <a:avLst/>
        </a:prstGeom>
        <a:solidFill>
          <a:schemeClr val="bg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Historically Black Colleges and Universities</a:t>
          </a:r>
          <a:endParaRPr lang="en-US" sz="2200" kern="1200" dirty="0"/>
        </a:p>
      </dsp:txBody>
      <dsp:txXfrm>
        <a:off x="25759" y="1325246"/>
        <a:ext cx="5206282" cy="476152"/>
      </dsp:txXfrm>
    </dsp:sp>
    <dsp:sp modelId="{545E235F-96A9-4969-BC08-619E2AA385EE}">
      <dsp:nvSpPr>
        <dsp:cNvPr id="0" name=""/>
        <dsp:cNvSpPr/>
      </dsp:nvSpPr>
      <dsp:spPr>
        <a:xfrm>
          <a:off x="0" y="1827154"/>
          <a:ext cx="5257800" cy="527670"/>
        </a:xfrm>
        <a:prstGeom prst="roundRect">
          <a:avLst/>
        </a:prstGeom>
        <a:solidFill>
          <a:schemeClr val="bg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Religious or Secular</a:t>
          </a:r>
          <a:endParaRPr lang="en-US" sz="2200" kern="1200"/>
        </a:p>
      </dsp:txBody>
      <dsp:txXfrm>
        <a:off x="25759" y="1852913"/>
        <a:ext cx="5206282" cy="476152"/>
      </dsp:txXfrm>
    </dsp:sp>
    <dsp:sp modelId="{832BCC83-366F-4BDD-83FF-8ABD597D9B9A}">
      <dsp:nvSpPr>
        <dsp:cNvPr id="0" name=""/>
        <dsp:cNvSpPr/>
      </dsp:nvSpPr>
      <dsp:spPr>
        <a:xfrm>
          <a:off x="0" y="2377643"/>
          <a:ext cx="5257800" cy="527670"/>
        </a:xfrm>
        <a:prstGeom prst="roundRect">
          <a:avLst/>
        </a:prstGeom>
        <a:solidFill>
          <a:schemeClr val="bg2">
            <a:lumMod val="75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Co-Ed or Single Gender</a:t>
          </a:r>
          <a:endParaRPr lang="en-US" sz="2200" kern="1200"/>
        </a:p>
      </dsp:txBody>
      <dsp:txXfrm>
        <a:off x="25759" y="2403402"/>
        <a:ext cx="5206282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29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1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9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7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9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82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9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56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0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1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4CF14-C152-3048-AC20-D8CE5CE4161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4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B4CF14-C152-3048-AC20-D8CE5CE41616}" type="datetimeFigureOut">
              <a:rPr lang="en-US" smtClean="0"/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0BF802-D811-AEE6-EC5E-3C05BF35E3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85000"/>
          </a:blip>
          <a:stretch>
            <a:fillRect/>
          </a:stretch>
        </p:blipFill>
        <p:spPr>
          <a:xfrm rot="5400000">
            <a:off x="2666997" y="-2667000"/>
            <a:ext cx="6858000" cy="1219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F91B4D-2A53-1B25-85CB-5AB384A7C3D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5494438"/>
            <a:ext cx="12192000" cy="1384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5E1ED-5830-455B-4DA1-59031AA6D2D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153400" y="6158026"/>
            <a:ext cx="3200400" cy="47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4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4151024" y="1214293"/>
            <a:ext cx="7440612" cy="1898650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Graphik Cond Black" panose="01000302020000010002" pitchFamily="50" charset="0"/>
              </a:rPr>
              <a:t>College Planning 101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4294967295"/>
          </p:nvPr>
        </p:nvSpPr>
        <p:spPr>
          <a:xfrm>
            <a:off x="4890366" y="3008312"/>
            <a:ext cx="6571961" cy="841375"/>
          </a:xfrm>
        </p:spPr>
        <p:txBody>
          <a:bodyPr anchor="b">
            <a:noAutofit/>
          </a:bodyPr>
          <a:lstStyle/>
          <a:p>
            <a:pPr algn="l"/>
            <a:r>
              <a:rPr lang="en-US" sz="5400" dirty="0">
                <a:solidFill>
                  <a:schemeClr val="bg1"/>
                </a:solidFill>
                <a:latin typeface="Graphik Cond Black" panose="01000302020000010002" pitchFamily="50" charset="0"/>
              </a:rPr>
              <a:t>Lexie Talpers</a:t>
            </a:r>
          </a:p>
          <a:p>
            <a:pPr lvl="1"/>
            <a:r>
              <a:rPr lang="en-US" sz="5400" dirty="0">
                <a:solidFill>
                  <a:schemeClr val="bg1"/>
                </a:solidFill>
                <a:latin typeface="Graphik Cond Black" panose="01000302020000010002" pitchFamily="50" charset="0"/>
              </a:rPr>
              <a:t>Mizzou Admissions</a:t>
            </a:r>
          </a:p>
        </p:txBody>
      </p:sp>
      <p:pic>
        <p:nvPicPr>
          <p:cNvPr id="32" name="Graphic 31" descr="Books">
            <a:extLst>
              <a:ext uri="{FF2B5EF4-FFF2-40B4-BE49-F238E27FC236}">
                <a16:creationId xmlns:a16="http://schemas.microsoft.com/office/drawing/2014/main" id="{6AAFF6CB-5D2C-7108-BDE4-B5E4609C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310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29D1-15B5-40CD-363A-3DFA6B55752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123950"/>
            <a:ext cx="2947988" cy="46005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spc="-60"/>
              <a:t>What To Do Now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547117" y="1351756"/>
            <a:ext cx="428900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6" name="Line 12"/>
          <p:cNvSpPr>
            <a:spLocks noChangeShapeType="1"/>
          </p:cNvSpPr>
          <p:nvPr/>
        </p:nvSpPr>
        <p:spPr bwMode="auto">
          <a:xfrm>
            <a:off x="803487" y="1351756"/>
            <a:ext cx="428900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3759895" y="1471767"/>
            <a:ext cx="7037413" cy="442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marL="427817" indent="-427817" defTabSz="320863"/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Use calendar or calendar/reminder app </a:t>
            </a:r>
          </a:p>
          <a:p>
            <a:pPr marL="427817" indent="-427817" defTabSz="320863"/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Practice taking and studying from notes </a:t>
            </a:r>
          </a:p>
          <a:p>
            <a:pPr marL="427817" indent="-427817" defTabSz="320863"/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Take college prep courses</a:t>
            </a:r>
          </a:p>
          <a:p>
            <a:pPr marL="427817" indent="-427817" defTabSz="320863"/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Improve your reading, writing and public speaking abilities</a:t>
            </a:r>
          </a:p>
          <a:p>
            <a:pPr marL="427817" indent="-427817" defTabSz="320863"/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Get involved </a:t>
            </a:r>
            <a:endParaRPr lang="en-US" dirty="0">
              <a:latin typeface="ClarendonURW" panose="00000500000000000000" pitchFamily="50" charset="0"/>
            </a:endParaRPr>
          </a:p>
        </p:txBody>
      </p:sp>
      <p:pic>
        <p:nvPicPr>
          <p:cNvPr id="9" name="Picture 2" descr="Image result for truman the tig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0"/>
          <a:stretch/>
        </p:blipFill>
        <p:spPr bwMode="auto">
          <a:xfrm>
            <a:off x="477703" y="1658960"/>
            <a:ext cx="2716205" cy="285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70806F9-D517-476A-8BFC-63C0B71D2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17" y="6293081"/>
            <a:ext cx="2877432" cy="30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320863">
              <a:spcBef>
                <a:spcPct val="50000"/>
              </a:spcBef>
              <a:buNone/>
            </a:pPr>
            <a:r>
              <a:rPr lang="en-US" sz="1404" kern="1200" dirty="0">
                <a:solidFill>
                  <a:srgbClr val="979797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2: Prepare Yourself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A2EC6-6FBA-F79E-F4D9-0613CDA18334}"/>
              </a:ext>
            </a:extLst>
          </p:cNvPr>
          <p:cNvSpPr txBox="1"/>
          <p:nvPr/>
        </p:nvSpPr>
        <p:spPr>
          <a:xfrm>
            <a:off x="711200" y="434109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WHAT TO DO NEXT</a:t>
            </a:r>
          </a:p>
        </p:txBody>
      </p:sp>
    </p:spTree>
    <p:extLst>
      <p:ext uri="{BB962C8B-B14F-4D97-AF65-F5344CB8AC3E}">
        <p14:creationId xmlns:p14="http://schemas.microsoft.com/office/powerpoint/2010/main" val="194910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3870902" y="1081232"/>
            <a:ext cx="5688733" cy="173585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800" spc="-100" dirty="0"/>
              <a:t>Lesson 3</a:t>
            </a:r>
          </a:p>
        </p:txBody>
      </p:sp>
      <p:sp>
        <p:nvSpPr>
          <p:cNvPr id="54" name="Rectangle 54"/>
          <p:cNvSpPr txBox="1">
            <a:spLocks noChangeArrowheads="1"/>
          </p:cNvSpPr>
          <p:nvPr/>
        </p:nvSpPr>
        <p:spPr>
          <a:xfrm>
            <a:off x="2865065" y="3123156"/>
            <a:ext cx="6037903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200"/>
              </a:spcBef>
              <a:buClr>
                <a:schemeClr val="accent1"/>
              </a:buClr>
              <a:buNone/>
            </a:pP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Investigate and Compare</a:t>
            </a: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457200" y="6308725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College Planning 101</a:t>
            </a:r>
          </a:p>
        </p:txBody>
      </p:sp>
    </p:spTree>
    <p:extLst>
      <p:ext uri="{BB962C8B-B14F-4D97-AF65-F5344CB8AC3E}">
        <p14:creationId xmlns:p14="http://schemas.microsoft.com/office/powerpoint/2010/main" val="390859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81000" y="64008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Lesson 3: Investigate and Compare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1295400" y="1476233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144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6000" b="1" dirty="0">
                <a:solidFill>
                  <a:schemeClr val="bg1"/>
                </a:solidFill>
                <a:latin typeface="Graphik Cond Black" panose="01000302020000010002" pitchFamily="50" charset="0"/>
              </a:rPr>
              <a:t>Surf the Internet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95400" y="16764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ClarendonURW" panose="00000500000000000000" pitchFamily="50" charset="0"/>
              </a:rPr>
              <a:t>Request information</a:t>
            </a:r>
          </a:p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ClarendonURW" panose="00000500000000000000" pitchFamily="50" charset="0"/>
              </a:rPr>
              <a:t>Take a virtual tour</a:t>
            </a:r>
          </a:p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ClarendonURW" panose="00000500000000000000" pitchFamily="50" charset="0"/>
              </a:rPr>
              <a:t>Visit academic divisions </a:t>
            </a:r>
          </a:p>
          <a:p>
            <a:pPr eaLnBrk="1" hangingPunct="1"/>
            <a:r>
              <a:rPr lang="en-US" sz="2800" dirty="0">
                <a:solidFill>
                  <a:schemeClr val="bg1"/>
                </a:solidFill>
                <a:latin typeface="ClarendonURW" panose="00000500000000000000" pitchFamily="50" charset="0"/>
              </a:rPr>
              <a:t>View course equivalences</a:t>
            </a:r>
            <a:endParaRPr lang="en-US" sz="800" dirty="0">
              <a:solidFill>
                <a:schemeClr val="bg1"/>
              </a:solidFill>
              <a:latin typeface="ClarendonURW" panose="00000500000000000000" pitchFamily="50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638926" y="4425722"/>
            <a:ext cx="6858000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ClarendonURW" panose="00000500000000000000" pitchFamily="50" charset="0"/>
              </a:rPr>
              <a:t>collegeispossible.com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ClarendonURW" panose="00000500000000000000" pitchFamily="50" charset="0"/>
              </a:rPr>
              <a:t>actstudent.org	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chemeClr val="bg1"/>
                </a:solidFill>
                <a:latin typeface="ClarendonURW" panose="00000500000000000000" pitchFamily="50" charset="0"/>
              </a:rPr>
              <a:t>collegeboard.org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638926" y="3901847"/>
            <a:ext cx="594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ClarendonURW" panose="00000500000000000000" pitchFamily="50" charset="0"/>
              </a:rPr>
              <a:t>Check out these websites…</a:t>
            </a:r>
            <a:endParaRPr lang="en-US" sz="1800" dirty="0">
              <a:solidFill>
                <a:schemeClr val="bg1"/>
              </a:solidFill>
              <a:latin typeface="ClarendonURW" panose="00000500000000000000" pitchFamily="50" charset="0"/>
            </a:endParaRPr>
          </a:p>
        </p:txBody>
      </p:sp>
      <p:pic>
        <p:nvPicPr>
          <p:cNvPr id="10" name="Picture 2" descr="Image result for lowry hall mizzo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80" y="1201783"/>
            <a:ext cx="30494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07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1B80-4FD8-EF74-A582-3C1E34C6270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535056" y="456526"/>
            <a:ext cx="5569527" cy="10638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spc="-60" dirty="0"/>
              <a:t>Meet &amp; Greet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4A248-1ADD-3845-3A13-80514E1C9877}"/>
              </a:ext>
            </a:extLst>
          </p:cNvPr>
          <p:cNvSpPr>
            <a:spLocks/>
          </p:cNvSpPr>
          <p:nvPr/>
        </p:nvSpPr>
        <p:spPr>
          <a:xfrm>
            <a:off x="1100015" y="4670246"/>
            <a:ext cx="73152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757615" y="1842186"/>
            <a:ext cx="345929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36560" y="2283630"/>
            <a:ext cx="6443876" cy="267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marL="347472" indent="-347472" defTabSz="260604">
              <a:buNone/>
            </a:pPr>
            <a:r>
              <a:rPr lang="en-US" sz="2400" b="1" kern="1200" dirty="0">
                <a:latin typeface="ClarendonURW" panose="00000500000000000000" pitchFamily="50" charset="0"/>
                <a:ea typeface="+mn-ea"/>
                <a:cs typeface="+mn-cs"/>
              </a:rPr>
              <a:t>Attend College Fairs</a:t>
            </a:r>
          </a:p>
          <a:p>
            <a:pPr marL="347472" indent="-347472" defTabSz="260604"/>
            <a:r>
              <a:rPr lang="en-US" sz="2400" kern="1200" dirty="0">
                <a:latin typeface="ClarendonURW" panose="00000500000000000000" pitchFamily="50" charset="0"/>
                <a:ea typeface="+mn-ea"/>
                <a:cs typeface="+mn-cs"/>
              </a:rPr>
              <a:t>Gather information</a:t>
            </a:r>
          </a:p>
          <a:p>
            <a:pPr marL="347472" indent="-347472" defTabSz="260604"/>
            <a:r>
              <a:rPr lang="en-US" sz="2400" kern="1200" dirty="0">
                <a:latin typeface="ClarendonURW" panose="00000500000000000000" pitchFamily="50" charset="0"/>
                <a:ea typeface="+mn-ea"/>
                <a:cs typeface="+mn-cs"/>
              </a:rPr>
              <a:t>Visit with out-of-area schools</a:t>
            </a:r>
          </a:p>
          <a:p>
            <a:pPr marL="0" indent="0" defTabSz="260604">
              <a:buNone/>
            </a:pPr>
            <a:endParaRPr lang="en-US" sz="2400" kern="1200" dirty="0">
              <a:latin typeface="ClarendonURW" panose="00000500000000000000" pitchFamily="50" charset="0"/>
              <a:ea typeface="+mn-ea"/>
              <a:cs typeface="+mn-cs"/>
            </a:endParaRPr>
          </a:p>
          <a:p>
            <a:pPr marL="347472" indent="-347472" defTabSz="260604">
              <a:buNone/>
            </a:pPr>
            <a:r>
              <a:rPr lang="en-US" sz="2400" b="1" kern="1200" dirty="0">
                <a:latin typeface="ClarendonURW" panose="00000500000000000000" pitchFamily="50" charset="0"/>
                <a:ea typeface="+mn-ea"/>
                <a:cs typeface="+mn-cs"/>
              </a:rPr>
              <a:t>Meet with Admissions Representatives</a:t>
            </a:r>
          </a:p>
          <a:p>
            <a:pPr marL="347472" indent="-347472" defTabSz="260604"/>
            <a:r>
              <a:rPr lang="en-US" sz="2400" kern="1200" dirty="0">
                <a:latin typeface="ClarendonURW" panose="00000500000000000000" pitchFamily="50" charset="0"/>
                <a:ea typeface="+mn-ea"/>
                <a:cs typeface="+mn-cs"/>
              </a:rPr>
              <a:t>Fall/Spring visits to high schools</a:t>
            </a:r>
          </a:p>
          <a:p>
            <a:pPr marL="347472" indent="-347472" defTabSz="260604"/>
            <a:r>
              <a:rPr lang="en-US" sz="2400" kern="1200" dirty="0">
                <a:latin typeface="ClarendonURW" panose="00000500000000000000" pitchFamily="50" charset="0"/>
                <a:ea typeface="+mn-ea"/>
                <a:cs typeface="+mn-cs"/>
              </a:rPr>
              <a:t>Ask in-depth questions</a:t>
            </a:r>
            <a:endParaRPr lang="en-US" sz="2400" dirty="0">
              <a:latin typeface="ClarendonURW" panose="000005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38" y="1182382"/>
            <a:ext cx="3114158" cy="4670624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A22C3CA7-E8A9-4069-AD6F-2A8FAA696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79" y="6423398"/>
            <a:ext cx="2627309" cy="26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260604">
              <a:spcBef>
                <a:spcPct val="50000"/>
              </a:spcBef>
              <a:buNone/>
            </a:pPr>
            <a:r>
              <a:rPr lang="en-US" sz="1140" kern="1200" dirty="0">
                <a:solidFill>
                  <a:srgbClr val="2C2C2C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3: Investigate and Compare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34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1600200" y="1371600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0" y="3619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6000" b="1" dirty="0">
                <a:latin typeface="Graphik Cond Black" panose="01000302020000010002" pitchFamily="50" charset="0"/>
              </a:rPr>
              <a:t>Visit the Campus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1504950"/>
            <a:ext cx="5410200" cy="436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/>
            <a:r>
              <a:rPr lang="en-US" dirty="0">
                <a:latin typeface="ClarendonURW" panose="00000500000000000000" pitchFamily="50" charset="0"/>
              </a:rPr>
              <a:t>Come prepared with questions</a:t>
            </a:r>
          </a:p>
          <a:p>
            <a:pPr eaLnBrk="1" hangingPunct="1"/>
            <a:r>
              <a:rPr lang="en-US" dirty="0">
                <a:latin typeface="ClarendonURW" panose="00000500000000000000" pitchFamily="50" charset="0"/>
              </a:rPr>
              <a:t>Talk to students on campus</a:t>
            </a:r>
          </a:p>
          <a:p>
            <a:pPr eaLnBrk="1" hangingPunct="1"/>
            <a:r>
              <a:rPr lang="en-US" dirty="0">
                <a:latin typeface="ClarendonURW" panose="00000500000000000000" pitchFamily="50" charset="0"/>
              </a:rPr>
              <a:t>Try to visit more than once</a:t>
            </a:r>
          </a:p>
          <a:p>
            <a:pPr eaLnBrk="1" hangingPunct="1"/>
            <a:r>
              <a:rPr lang="en-US" dirty="0">
                <a:latin typeface="ClarendonURW" panose="00000500000000000000" pitchFamily="50" charset="0"/>
              </a:rPr>
              <a:t>Weekday, weekend, or overnight visits</a:t>
            </a:r>
          </a:p>
        </p:txBody>
      </p:sp>
      <p:pic>
        <p:nvPicPr>
          <p:cNvPr id="9" name="Picture 8" descr="C:\Users\mayc\Desktop\Graphics\20110904_Student Center &amp; Shack_0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7822721" y="942975"/>
            <a:ext cx="33528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B47924E-A1FD-429C-A6A5-DC85956E2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400800"/>
            <a:ext cx="457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Lesson 3: Investigate and Compare</a:t>
            </a:r>
          </a:p>
        </p:txBody>
      </p:sp>
    </p:spTree>
    <p:extLst>
      <p:ext uri="{BB962C8B-B14F-4D97-AF65-F5344CB8AC3E}">
        <p14:creationId xmlns:p14="http://schemas.microsoft.com/office/powerpoint/2010/main" val="1858820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E15AC-3459-AD2B-4A91-7FD9B8E0135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7649" y="657225"/>
            <a:ext cx="3437659" cy="51720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spc="-60" dirty="0"/>
              <a:t>Visit the Campus</a:t>
            </a:r>
            <a:br>
              <a:rPr lang="en-US" sz="6000" b="1" spc="-60" dirty="0"/>
            </a:br>
            <a:r>
              <a:rPr lang="en-US" sz="6000" b="1" spc="-60" dirty="0"/>
              <a:t>- Mizzou Offerings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759896" y="2243983"/>
            <a:ext cx="5326823" cy="358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14528" indent="-414528" defTabSz="310896">
              <a:spcBef>
                <a:spcPct val="20000"/>
              </a:spcBef>
              <a:defRPr/>
            </a:pPr>
            <a:r>
              <a:rPr lang="en-US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MEET MIZZOU DAYS</a:t>
            </a:r>
          </a:p>
          <a:p>
            <a:pPr marL="414528" indent="-414528" defTabSz="310896">
              <a:spcBef>
                <a:spcPct val="20000"/>
              </a:spcBef>
              <a:defRPr/>
            </a:pPr>
            <a:r>
              <a:rPr lang="en-US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Four Saturdays during Spring semester</a:t>
            </a:r>
          </a:p>
          <a:p>
            <a:pPr marL="414528" indent="-414528" defTabSz="310896">
              <a:spcBef>
                <a:spcPct val="20000"/>
              </a:spcBef>
              <a:defRPr/>
            </a:pPr>
            <a:endParaRPr lang="en-US" i="1" kern="1200" dirty="0">
              <a:solidFill>
                <a:schemeClr val="bg1"/>
              </a:solidFill>
              <a:latin typeface="ClarendonURW" panose="00000500000000000000" pitchFamily="50" charset="0"/>
              <a:ea typeface="+mn-ea"/>
              <a:cs typeface="+mn-cs"/>
            </a:endParaRPr>
          </a:p>
          <a:p>
            <a:pPr marL="414528" indent="-414528" defTabSz="310896">
              <a:spcBef>
                <a:spcPct val="20000"/>
              </a:spcBef>
              <a:defRPr/>
            </a:pPr>
            <a:r>
              <a:rPr lang="en-US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REGULAR IN-PERSON VISITS</a:t>
            </a:r>
          </a:p>
          <a:p>
            <a:pPr defTabSz="310896">
              <a:defRPr/>
            </a:pPr>
            <a:r>
              <a:rPr lang="en-US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Any Monday through Friday when campus is open</a:t>
            </a:r>
          </a:p>
          <a:p>
            <a:pPr defTabSz="310896">
              <a:defRPr/>
            </a:pPr>
            <a:endParaRPr lang="en-US" i="1" kern="1200" dirty="0">
              <a:solidFill>
                <a:schemeClr val="bg1"/>
              </a:solidFill>
              <a:latin typeface="ClarendonURW" panose="00000500000000000000" pitchFamily="50" charset="0"/>
              <a:ea typeface="+mn-ea"/>
              <a:cs typeface="+mn-cs"/>
            </a:endParaRPr>
          </a:p>
          <a:p>
            <a:pPr marL="414528" indent="-414528" defTabSz="310896">
              <a:spcBef>
                <a:spcPct val="20000"/>
              </a:spcBef>
              <a:defRPr/>
            </a:pPr>
            <a:r>
              <a:rPr lang="en-US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VIRTUAL OPPORTUNITIES</a:t>
            </a:r>
          </a:p>
          <a:p>
            <a:pPr defTabSz="310896">
              <a:defRPr/>
            </a:pPr>
            <a:r>
              <a:rPr lang="en-US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Mizzou Overview</a:t>
            </a:r>
          </a:p>
          <a:p>
            <a:pPr defTabSz="310896">
              <a:defRPr/>
            </a:pPr>
            <a:r>
              <a:rPr lang="en-US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One-on-one</a:t>
            </a:r>
          </a:p>
          <a:p>
            <a:pPr defTabSz="310896">
              <a:defRPr/>
            </a:pPr>
            <a:r>
              <a:rPr lang="en-US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Campus Tour with Current Student</a:t>
            </a:r>
          </a:p>
          <a:p>
            <a:pPr eaLnBrk="1" hangingPunct="1">
              <a:defRPr/>
            </a:pPr>
            <a:endParaRPr lang="en-US" sz="2200" i="1" dirty="0">
              <a:solidFill>
                <a:schemeClr val="bg1"/>
              </a:solidFill>
              <a:latin typeface="ClarendonURW" panose="00000500000000000000" pitchFamily="50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167954" y="798941"/>
            <a:ext cx="4138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740" y="1827647"/>
            <a:ext cx="2135423" cy="3202706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EF4D73C9-B371-432E-8EE6-D9AD630EA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6424072"/>
            <a:ext cx="3143288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310896">
              <a:spcBef>
                <a:spcPct val="50000"/>
              </a:spcBef>
              <a:buNone/>
            </a:pPr>
            <a:r>
              <a:rPr lang="en-US" sz="1360" kern="1200" dirty="0">
                <a:solidFill>
                  <a:srgbClr val="555555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3: Investigate and Compare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439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696087" y="666986"/>
            <a:ext cx="5975927" cy="97308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raphik Cond Black" panose="01000302020000010002" pitchFamily="50" charset="0"/>
              </a:rPr>
              <a:t>Visit Questions</a:t>
            </a:r>
          </a:p>
        </p:txBody>
      </p:sp>
      <p:sp>
        <p:nvSpPr>
          <p:cNvPr id="5" name="Content Placeholder 2"/>
          <p:cNvSpPr>
            <a:spLocks/>
          </p:cNvSpPr>
          <p:nvPr/>
        </p:nvSpPr>
        <p:spPr>
          <a:xfrm>
            <a:off x="696086" y="1983686"/>
            <a:ext cx="11209587" cy="2322261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are the admission requirements and what do they look for in an applicant? 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majors do they offer? 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is the school’s AP/dual credit policy? 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Class size, student to faculty ratio, graduation rate, research, and other academic opportunities should be considered. 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is campus life like? City and surrounding area?  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types of activities and clubs are offered?</a:t>
            </a:r>
          </a:p>
          <a:p>
            <a:pPr defTabSz="269748">
              <a:lnSpc>
                <a:spcPct val="90000"/>
              </a:lnSpc>
              <a:spcAft>
                <a:spcPts val="600"/>
              </a:spcAft>
            </a:pPr>
            <a:r>
              <a:rPr lang="en-US" sz="240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What kind of scholarships are offered (merit, fine arts, athletic, etc.) and are there separate applications? Do they allow outside scholarships? </a:t>
            </a:r>
            <a:endParaRPr lang="en-US" sz="2400" b="0" dirty="0">
              <a:latin typeface="ClarendonURW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36" y="1802837"/>
            <a:ext cx="3584731" cy="18087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BC9E2AD6-8C74-4219-B426-AD93D7E4F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11" y="6439179"/>
            <a:ext cx="2712729" cy="2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269748">
              <a:spcBef>
                <a:spcPct val="50000"/>
              </a:spcBef>
              <a:buNone/>
            </a:pPr>
            <a:r>
              <a:rPr lang="en-US" sz="1180" kern="1200" dirty="0">
                <a:solidFill>
                  <a:srgbClr val="2C2C2C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3: Investigate and Compare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42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3731943" y="2032000"/>
            <a:ext cx="5172364" cy="12648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8800" spc="-100" dirty="0"/>
              <a:t>Lesson 4</a:t>
            </a: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3299174" y="3466524"/>
            <a:ext cx="6037903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marL="0" indent="0" defTabSz="91440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None/>
            </a:pPr>
            <a:r>
              <a:rPr 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The Application Process</a:t>
            </a: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533400" y="6308725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College Planning 101</a:t>
            </a:r>
          </a:p>
        </p:txBody>
      </p:sp>
    </p:spTree>
    <p:extLst>
      <p:ext uri="{BB962C8B-B14F-4D97-AF65-F5344CB8AC3E}">
        <p14:creationId xmlns:p14="http://schemas.microsoft.com/office/powerpoint/2010/main" val="268428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4059935" y="584217"/>
            <a:ext cx="6682127" cy="10381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800" b="1" spc="-6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Where to Begin</a:t>
            </a: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2743200" y="1219200"/>
            <a:ext cx="7848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latin typeface="Franklin Gothic Demi" panose="020B0703020102020204" pitchFamily="34" charset="0"/>
            </a:endParaRPr>
          </a:p>
        </p:txBody>
      </p:sp>
      <p:sp>
        <p:nvSpPr>
          <p:cNvPr id="57" name="Line 5"/>
          <p:cNvSpPr>
            <a:spLocks noChangeShapeType="1"/>
          </p:cNvSpPr>
          <p:nvPr/>
        </p:nvSpPr>
        <p:spPr bwMode="auto">
          <a:xfrm>
            <a:off x="4066278" y="1698659"/>
            <a:ext cx="405944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3007361" y="2336137"/>
            <a:ext cx="9184640" cy="218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306324">
              <a:spcBef>
                <a:spcPct val="0"/>
              </a:spcBef>
              <a:buNone/>
            </a:pPr>
            <a:r>
              <a:rPr lang="en-US" sz="2000" b="1" i="1" u="sng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Senior Year</a:t>
            </a:r>
            <a:br>
              <a:rPr lang="en-US" sz="2000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August – October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Apply for admission</a:t>
            </a:r>
            <a:b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Visit top schools again</a:t>
            </a:r>
          </a:p>
          <a:p>
            <a:pPr defTabSz="306324">
              <a:spcBef>
                <a:spcPct val="0"/>
              </a:spcBef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September/October/December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Retake the ACT or SAT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October 1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FAFSA Available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After application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Look for campus housing info</a:t>
            </a:r>
            <a:b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Apply for scholarships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January 7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(varies for each school)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FAFSA Priority Deadline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April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Evaluate financial aid package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May 1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Submit enrollment fee</a:t>
            </a:r>
          </a:p>
          <a:p>
            <a:pPr defTabSz="306324"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June/July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Attend student orientation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1600" dirty="0">
              <a:latin typeface="ClarendonURW" panose="00000500000000000000" pitchFamily="50" charset="0"/>
            </a:endParaRPr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353050" y="2336138"/>
            <a:ext cx="2504049" cy="218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306324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i="1" u="sng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Junior Year</a:t>
            </a:r>
            <a:br>
              <a:rPr lang="en-US" sz="2000" b="1" i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</a:t>
            </a: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Winter/Spring</a:t>
            </a:r>
            <a:b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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Research the college </a:t>
            </a:r>
          </a:p>
          <a:p>
            <a:pPr defTabSz="306324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     planning process</a:t>
            </a:r>
          </a:p>
          <a:p>
            <a:pPr defTabSz="306324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April/June/July</a:t>
            </a:r>
            <a:b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Take the ACT or SAT</a:t>
            </a:r>
          </a:p>
          <a:p>
            <a:pPr defTabSz="306324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Spring/Summer</a:t>
            </a:r>
            <a:b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</a:br>
            <a:r>
              <a:rPr lang="en-US" sz="2000" b="1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   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  <a:sym typeface="Wingdings" panose="05000000000000000000" pitchFamily="2" charset="2"/>
              </a:rPr>
              <a:t></a:t>
            </a:r>
            <a:r>
              <a:rPr lang="en-US" sz="2000" kern="1200" dirty="0">
                <a:solidFill>
                  <a:schemeClr val="bg1"/>
                </a:solidFill>
                <a:latin typeface="ClarendonURW" panose="00000500000000000000" pitchFamily="50" charset="0"/>
                <a:ea typeface="+mn-ea"/>
                <a:cs typeface="+mn-cs"/>
              </a:rPr>
              <a:t>  Visit college campuses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sz="1600" dirty="0">
              <a:latin typeface="ClarendonURW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62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451642" y="1123837"/>
            <a:ext cx="645111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6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 Contact Me!</a:t>
            </a:r>
          </a:p>
        </p:txBody>
      </p:sp>
      <p:pic>
        <p:nvPicPr>
          <p:cNvPr id="17" name="Graphic 16" descr="Receiver">
            <a:extLst>
              <a:ext uri="{FF2B5EF4-FFF2-40B4-BE49-F238E27FC236}">
                <a16:creationId xmlns:a16="http://schemas.microsoft.com/office/drawing/2014/main" id="{C956C859-6948-36E2-81B9-2EAF4C6F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0771" y="1535135"/>
            <a:ext cx="3778286" cy="3778286"/>
          </a:xfrm>
          <a:prstGeom prst="rect">
            <a:avLst/>
          </a:prstGeom>
        </p:spPr>
      </p:pic>
      <p:sp>
        <p:nvSpPr>
          <p:cNvPr id="12" name="Rectangle 52"/>
          <p:cNvSpPr>
            <a:spLocks noChangeArrowheads="1"/>
          </p:cNvSpPr>
          <p:nvPr/>
        </p:nvSpPr>
        <p:spPr bwMode="auto">
          <a:xfrm>
            <a:off x="5451644" y="2510395"/>
            <a:ext cx="6451109" cy="32745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Lexie Talpers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University of Missouri 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Kansas City Region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dirty="0">
                <a:solidFill>
                  <a:srgbClr val="FFFFFF"/>
                </a:solidFill>
                <a:latin typeface="+mn-lt"/>
              </a:rPr>
              <a:t>816-916-3524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u="sng" dirty="0">
                <a:solidFill>
                  <a:srgbClr val="FFFFFF"/>
                </a:solidFill>
                <a:latin typeface="+mn-lt"/>
              </a:rPr>
              <a:t>AskLexie@Missouri.edu</a:t>
            </a:r>
          </a:p>
          <a:p>
            <a:pPr indent="-18288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33400" y="533400"/>
            <a:ext cx="11480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6000" b="1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1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1855" y="1730375"/>
            <a:ext cx="5440219" cy="9144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dirty="0"/>
              <a:t>Lesson 1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055E644-E183-BB2A-89EE-B0BE8F95A89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56629" y="2730789"/>
            <a:ext cx="6037262" cy="914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i="0" dirty="0">
                <a:solidFill>
                  <a:schemeClr val="bg1"/>
                </a:solidFill>
              </a:rPr>
              <a:t>Discover Your Options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9476822" y="6400779"/>
            <a:ext cx="3199316" cy="3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361188">
              <a:spcBef>
                <a:spcPct val="50000"/>
              </a:spcBef>
              <a:buNone/>
            </a:pPr>
            <a:r>
              <a:rPr lang="en-US" sz="1580" kern="1200" dirty="0">
                <a:solidFill>
                  <a:srgbClr val="555555"/>
                </a:solidFill>
                <a:latin typeface="Graphik Cond Black" panose="01000302020000010002" pitchFamily="50" charset="0"/>
                <a:ea typeface="+mn-ea"/>
                <a:cs typeface="+mn-cs"/>
              </a:rPr>
              <a:t>College Planning 101</a:t>
            </a:r>
            <a:endParaRPr lang="en-US" sz="2000" dirty="0">
              <a:solidFill>
                <a:schemeClr val="bg2"/>
              </a:solidFill>
              <a:latin typeface="Graphik Cond Black" panose="01000302020000010002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80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/>
          <p:cNvSpPr>
            <a:spLocks noGrp="1" noChangeArrowheads="1"/>
          </p:cNvSpPr>
          <p:nvPr>
            <p:ph type="title"/>
          </p:nvPr>
        </p:nvSpPr>
        <p:spPr>
          <a:xfrm>
            <a:off x="451210" y="608276"/>
            <a:ext cx="11326091" cy="1077424"/>
          </a:xfrm>
        </p:spPr>
        <p:txBody>
          <a:bodyPr>
            <a:noAutofit/>
          </a:bodyPr>
          <a:lstStyle/>
          <a:p>
            <a:pPr eaLnBrk="1" hangingPunct="1"/>
            <a:r>
              <a:rPr lang="en-US" sz="4400" dirty="0">
                <a:solidFill>
                  <a:schemeClr val="bg1"/>
                </a:solidFill>
                <a:latin typeface="Graphik Cond Black" panose="01000302020000010002" pitchFamily="50" charset="0"/>
              </a:rPr>
              <a:t>U.S. Higher </a:t>
            </a:r>
            <a:br>
              <a:rPr lang="en-US" sz="4400" dirty="0">
                <a:solidFill>
                  <a:schemeClr val="bg1"/>
                </a:solidFill>
                <a:latin typeface="Graphik Cond Black" panose="01000302020000010002" pitchFamily="50" charset="0"/>
              </a:rPr>
            </a:br>
            <a:r>
              <a:rPr lang="en-US" sz="4400" dirty="0">
                <a:solidFill>
                  <a:schemeClr val="bg1"/>
                </a:solidFill>
                <a:latin typeface="Graphik Cond Black" panose="01000302020000010002" pitchFamily="50" charset="0"/>
              </a:rPr>
              <a:t>Education Pyramid</a:t>
            </a:r>
            <a:br>
              <a:rPr lang="en-US" sz="4400" dirty="0">
                <a:solidFill>
                  <a:schemeClr val="tx1"/>
                </a:solidFill>
                <a:latin typeface="Franklin Gothic Demi" panose="020B0703020102020204" pitchFamily="34" charset="0"/>
              </a:rPr>
            </a:br>
            <a:endParaRPr lang="en-US" sz="4400" dirty="0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5" name="Line 53"/>
          <p:cNvSpPr>
            <a:spLocks noChangeShapeType="1"/>
          </p:cNvSpPr>
          <p:nvPr/>
        </p:nvSpPr>
        <p:spPr bwMode="auto">
          <a:xfrm>
            <a:off x="2211387" y="1507840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3425825" y="2217453"/>
            <a:ext cx="5376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  <a:latin typeface="ClarendonURW" panose="00000500000000000000" pitchFamily="50" charset="0"/>
              </a:rPr>
              <a:t>Association of American Universities (62)</a:t>
            </a:r>
          </a:p>
        </p:txBody>
      </p:sp>
      <p:sp>
        <p:nvSpPr>
          <p:cNvPr id="7" name="Text Box 58"/>
          <p:cNvSpPr txBox="1">
            <a:spLocks noChangeArrowheads="1"/>
          </p:cNvSpPr>
          <p:nvPr/>
        </p:nvSpPr>
        <p:spPr bwMode="auto">
          <a:xfrm>
            <a:off x="3614737" y="2739740"/>
            <a:ext cx="55786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ClarendonURW" panose="00000500000000000000" pitchFamily="50" charset="0"/>
              </a:rPr>
              <a:t>Other Doctoral/Research Universities (199)</a:t>
            </a:r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094163" y="3423953"/>
            <a:ext cx="447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ClarendonURW" panose="00000500000000000000" pitchFamily="50" charset="0"/>
              </a:rPr>
              <a:t>4-year Colleges (1,217)</a:t>
            </a: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4486275" y="4193890"/>
            <a:ext cx="4470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ClarendonURW" panose="00000500000000000000" pitchFamily="50" charset="0"/>
              </a:rPr>
              <a:t>Specialized, Religious, Tech. (766)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4892674" y="5035265"/>
            <a:ext cx="37488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ClarendonURW" panose="00000500000000000000" pitchFamily="50" charset="0"/>
              </a:rPr>
              <a:t>Community Colleges (1,669)</a:t>
            </a:r>
          </a:p>
        </p:txBody>
      </p:sp>
      <p:grpSp>
        <p:nvGrpSpPr>
          <p:cNvPr id="11" name="Group 62"/>
          <p:cNvGrpSpPr>
            <a:grpSpLocks/>
          </p:cNvGrpSpPr>
          <p:nvPr/>
        </p:nvGrpSpPr>
        <p:grpSpPr bwMode="auto">
          <a:xfrm>
            <a:off x="685800" y="2117440"/>
            <a:ext cx="4240213" cy="3671888"/>
            <a:chOff x="797" y="1719"/>
            <a:chExt cx="2671" cy="2313"/>
          </a:xfrm>
        </p:grpSpPr>
        <p:grpSp>
          <p:nvGrpSpPr>
            <p:cNvPr id="12" name="Group 63"/>
            <p:cNvGrpSpPr>
              <a:grpSpLocks/>
            </p:cNvGrpSpPr>
            <p:nvPr/>
          </p:nvGrpSpPr>
          <p:grpSpPr bwMode="auto">
            <a:xfrm>
              <a:off x="797" y="1719"/>
              <a:ext cx="2671" cy="2313"/>
              <a:chOff x="797" y="1719"/>
              <a:chExt cx="2671" cy="2313"/>
            </a:xfrm>
          </p:grpSpPr>
          <p:sp>
            <p:nvSpPr>
              <p:cNvPr id="17" name="AutoShape 64"/>
              <p:cNvSpPr>
                <a:spLocks noChangeArrowheads="1"/>
              </p:cNvSpPr>
              <p:nvPr/>
            </p:nvSpPr>
            <p:spPr bwMode="auto">
              <a:xfrm>
                <a:off x="797" y="1719"/>
                <a:ext cx="2671" cy="2313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Eras Medium ITC" panose="020B06020305040208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sz="1800">
                  <a:latin typeface="Franklin Gothic Demi" panose="020B0703020102020204" pitchFamily="34" charset="0"/>
                </a:endParaRPr>
              </a:p>
            </p:txBody>
          </p:sp>
          <p:grpSp>
            <p:nvGrpSpPr>
              <p:cNvPr id="18" name="Group 65"/>
              <p:cNvGrpSpPr>
                <a:grpSpLocks/>
              </p:cNvGrpSpPr>
              <p:nvPr/>
            </p:nvGrpSpPr>
            <p:grpSpPr bwMode="auto">
              <a:xfrm>
                <a:off x="819" y="1728"/>
                <a:ext cx="2615" cy="2268"/>
                <a:chOff x="1764" y="1728"/>
                <a:chExt cx="2615" cy="2268"/>
              </a:xfrm>
            </p:grpSpPr>
            <p:sp>
              <p:nvSpPr>
                <p:cNvPr id="19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1728"/>
                  <a:ext cx="384" cy="33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EAC11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Eras Medium ITC" panose="020B06020305040208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sz="1800">
                    <a:latin typeface="Franklin Gothic Demi" panose="020B0703020102020204" pitchFamily="34" charset="0"/>
                  </a:endParaRPr>
                </a:p>
              </p:txBody>
            </p:sp>
            <p:sp>
              <p:nvSpPr>
                <p:cNvPr id="20" name="AutoShape 67"/>
                <p:cNvSpPr>
                  <a:spLocks noChangeArrowheads="1"/>
                </p:cNvSpPr>
                <p:nvPr/>
              </p:nvSpPr>
              <p:spPr bwMode="auto">
                <a:xfrm rot="10800000">
                  <a:off x="2658" y="2112"/>
                  <a:ext cx="830" cy="3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320 w 21600"/>
                    <a:gd name="T13" fmla="*/ 4307 h 21600"/>
                    <a:gd name="T14" fmla="*/ 17280 w 21600"/>
                    <a:gd name="T15" fmla="*/ 172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056" y="21600"/>
                      </a:lnTo>
                      <a:lnTo>
                        <a:pt x="1654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C112">
                    <a:alpha val="81175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Franklin Gothic Demi" panose="020B0703020102020204" pitchFamily="34" charset="0"/>
                  </a:endParaRPr>
                </a:p>
              </p:txBody>
            </p:sp>
            <p:sp>
              <p:nvSpPr>
                <p:cNvPr id="21" name="AutoShape 68"/>
                <p:cNvSpPr>
                  <a:spLocks noChangeArrowheads="1"/>
                </p:cNvSpPr>
                <p:nvPr/>
              </p:nvSpPr>
              <p:spPr bwMode="auto">
                <a:xfrm rot="10800000">
                  <a:off x="2392" y="2487"/>
                  <a:ext cx="1358" cy="4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2 w 21600"/>
                    <a:gd name="T13" fmla="*/ 3738 h 21600"/>
                    <a:gd name="T14" fmla="*/ 17878 w 21600"/>
                    <a:gd name="T15" fmla="*/ 1786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857" y="21600"/>
                      </a:lnTo>
                      <a:lnTo>
                        <a:pt x="1774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C112">
                    <a:alpha val="70195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Franklin Gothic Demi" panose="020B0703020102020204" pitchFamily="34" charset="0"/>
                  </a:endParaRPr>
                </a:p>
              </p:txBody>
            </p:sp>
            <p:sp>
              <p:nvSpPr>
                <p:cNvPr id="22" name="AutoShape 69"/>
                <p:cNvSpPr>
                  <a:spLocks noChangeArrowheads="1"/>
                </p:cNvSpPr>
                <p:nvPr/>
              </p:nvSpPr>
              <p:spPr bwMode="auto">
                <a:xfrm rot="10800000">
                  <a:off x="2106" y="2955"/>
                  <a:ext cx="1930" cy="44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234 w 21600"/>
                    <a:gd name="T13" fmla="*/ 3230 h 21600"/>
                    <a:gd name="T14" fmla="*/ 18366 w 21600"/>
                    <a:gd name="T15" fmla="*/ 1837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877" y="21600"/>
                      </a:lnTo>
                      <a:lnTo>
                        <a:pt x="1872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C112">
                    <a:alpha val="59999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Franklin Gothic Demi" panose="020B0703020102020204" pitchFamily="34" charset="0"/>
                  </a:endParaRPr>
                </a:p>
              </p:txBody>
            </p:sp>
            <p:sp>
              <p:nvSpPr>
                <p:cNvPr id="23" name="Line 70"/>
                <p:cNvSpPr>
                  <a:spLocks noChangeShapeType="1"/>
                </p:cNvSpPr>
                <p:nvPr/>
              </p:nvSpPr>
              <p:spPr bwMode="auto">
                <a:xfrm>
                  <a:off x="3109" y="1920"/>
                  <a:ext cx="3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Franklin Gothic Demi" panose="020B0703020102020204" pitchFamily="34" charset="0"/>
                  </a:endParaRPr>
                </a:p>
              </p:txBody>
            </p:sp>
            <p:sp>
              <p:nvSpPr>
                <p:cNvPr id="24" name="AutoShape 71"/>
                <p:cNvSpPr>
                  <a:spLocks noChangeArrowheads="1"/>
                </p:cNvSpPr>
                <p:nvPr/>
              </p:nvSpPr>
              <p:spPr bwMode="auto">
                <a:xfrm rot="10800000">
                  <a:off x="1764" y="3452"/>
                  <a:ext cx="2615" cy="5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089 w 21600"/>
                    <a:gd name="T13" fmla="*/ 3097 h 21600"/>
                    <a:gd name="T14" fmla="*/ 18511 w 21600"/>
                    <a:gd name="T15" fmla="*/ 185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577" y="21600"/>
                      </a:lnTo>
                      <a:lnTo>
                        <a:pt x="19023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AC112">
                    <a:alpha val="50195"/>
                  </a:srgb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Franklin Gothic Demi" panose="020B0703020102020204" pitchFamily="34" charset="0"/>
                  </a:endParaRPr>
                </a:p>
              </p:txBody>
            </p:sp>
          </p:grpSp>
        </p:grpSp>
        <p:sp>
          <p:nvSpPr>
            <p:cNvPr id="13" name="Line 72"/>
            <p:cNvSpPr>
              <a:spLocks noChangeShapeType="1"/>
            </p:cNvSpPr>
            <p:nvPr/>
          </p:nvSpPr>
          <p:spPr bwMode="auto">
            <a:xfrm>
              <a:off x="2341" y="224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Franklin Gothic Demi" panose="020B0703020102020204" pitchFamily="34" charset="0"/>
              </a:endParaRPr>
            </a:p>
          </p:txBody>
        </p:sp>
        <p:sp>
          <p:nvSpPr>
            <p:cNvPr id="14" name="Line 73"/>
            <p:cNvSpPr>
              <a:spLocks noChangeShapeType="1"/>
            </p:cNvSpPr>
            <p:nvPr/>
          </p:nvSpPr>
          <p:spPr bwMode="auto">
            <a:xfrm>
              <a:off x="2537" y="2675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Franklin Gothic Demi" panose="020B0703020102020204" pitchFamily="34" charset="0"/>
              </a:endParaRPr>
            </a:p>
          </p:txBody>
        </p:sp>
        <p:sp>
          <p:nvSpPr>
            <p:cNvPr id="15" name="Line 74"/>
            <p:cNvSpPr>
              <a:spLocks noChangeShapeType="1"/>
            </p:cNvSpPr>
            <p:nvPr/>
          </p:nvSpPr>
          <p:spPr bwMode="auto">
            <a:xfrm>
              <a:off x="2857" y="315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Franklin Gothic Demi" panose="020B0703020102020204" pitchFamily="34" charset="0"/>
              </a:endParaRPr>
            </a:p>
          </p:txBody>
        </p:sp>
        <p:sp>
          <p:nvSpPr>
            <p:cNvPr id="16" name="Line 75"/>
            <p:cNvSpPr>
              <a:spLocks noChangeShapeType="1"/>
            </p:cNvSpPr>
            <p:nvPr/>
          </p:nvSpPr>
          <p:spPr bwMode="auto">
            <a:xfrm>
              <a:off x="3123" y="3689"/>
              <a:ext cx="31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Franklin Gothic Demi" panose="020B0703020102020204" pitchFamily="34" charset="0"/>
              </a:endParaRPr>
            </a:p>
          </p:txBody>
        </p:sp>
      </p:grp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533400" y="6262545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Lesson 1: Discover Your Options</a:t>
            </a:r>
          </a:p>
        </p:txBody>
      </p:sp>
    </p:spTree>
    <p:extLst>
      <p:ext uri="{BB962C8B-B14F-4D97-AF65-F5344CB8AC3E}">
        <p14:creationId xmlns:p14="http://schemas.microsoft.com/office/powerpoint/2010/main" val="10217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56"/>
          <p:cNvSpPr>
            <a:spLocks noChangeShapeType="1"/>
          </p:cNvSpPr>
          <p:nvPr/>
        </p:nvSpPr>
        <p:spPr bwMode="auto">
          <a:xfrm>
            <a:off x="2209800" y="1371600"/>
            <a:ext cx="6019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Graphik Cond Black" panose="01000302020000010002" pitchFamily="50" charset="0"/>
            </a:endParaRPr>
          </a:p>
        </p:txBody>
      </p:sp>
      <p:sp>
        <p:nvSpPr>
          <p:cNvPr id="7" name="Rectangle 51"/>
          <p:cNvSpPr>
            <a:spLocks noGrp="1" noChangeArrowheads="1"/>
          </p:cNvSpPr>
          <p:nvPr>
            <p:ph type="ctrTitle" idx="4294967295"/>
          </p:nvPr>
        </p:nvSpPr>
        <p:spPr>
          <a:xfrm>
            <a:off x="409575" y="459583"/>
            <a:ext cx="7315200" cy="919017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Graphik Cond Black" panose="01000302020000010002" pitchFamily="50" charset="0"/>
              </a:rPr>
              <a:t>Institutional Differences</a:t>
            </a:r>
          </a:p>
        </p:txBody>
      </p:sp>
      <p:pic>
        <p:nvPicPr>
          <p:cNvPr id="8" name="Picture 7" descr="Memorial Union FInal BI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2222" r="3212" b="2222"/>
          <a:stretch>
            <a:fillRect/>
          </a:stretch>
        </p:blipFill>
        <p:spPr bwMode="auto">
          <a:xfrm>
            <a:off x="8416925" y="1143000"/>
            <a:ext cx="3130550" cy="472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3">
            <a:extLst>
              <a:ext uri="{FF2B5EF4-FFF2-40B4-BE49-F238E27FC236}">
                <a16:creationId xmlns:a16="http://schemas.microsoft.com/office/drawing/2014/main" id="{4B32FEB6-8918-4FB8-839B-37B9A7CE5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262545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Lesson 1: Discover Your Options</a:t>
            </a:r>
          </a:p>
        </p:txBody>
      </p:sp>
      <p:graphicFrame>
        <p:nvGraphicFramePr>
          <p:cNvPr id="11" name="Rectangle 52">
            <a:extLst>
              <a:ext uri="{FF2B5EF4-FFF2-40B4-BE49-F238E27FC236}">
                <a16:creationId xmlns:a16="http://schemas.microsoft.com/office/drawing/2014/main" id="{52F3AD71-1557-B815-3C90-9BCAA1A25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889339"/>
              </p:ext>
            </p:extLst>
          </p:nvPr>
        </p:nvGraphicFramePr>
        <p:xfrm>
          <a:off x="685800" y="1729581"/>
          <a:ext cx="5257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226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71055" y="586642"/>
            <a:ext cx="7315200" cy="8159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latin typeface="Graphik Cond Black" panose="01000302020000010002" pitchFamily="50" charset="0"/>
              </a:rPr>
              <a:t>Selection Priorities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6387" y="2514922"/>
            <a:ext cx="5043710" cy="2036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4870" indent="-134870" defTabSz="539482">
              <a:spcBef>
                <a:spcPts val="590"/>
              </a:spcBef>
            </a:pPr>
            <a:r>
              <a:rPr lang="en-US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Prestige</a:t>
            </a:r>
          </a:p>
          <a:p>
            <a:pPr marL="134870" indent="-134870" defTabSz="539482">
              <a:spcBef>
                <a:spcPts val="590"/>
              </a:spcBef>
            </a:pPr>
            <a:r>
              <a:rPr lang="en-US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Selectivity</a:t>
            </a:r>
          </a:p>
          <a:p>
            <a:pPr marL="134870" indent="-134870" defTabSz="539482">
              <a:spcBef>
                <a:spcPts val="590"/>
              </a:spcBef>
            </a:pPr>
            <a:r>
              <a:rPr lang="en-US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Legacy</a:t>
            </a:r>
          </a:p>
          <a:p>
            <a:pPr marL="134870" indent="-134870" defTabSz="539482">
              <a:spcBef>
                <a:spcPts val="590"/>
              </a:spcBef>
            </a:pPr>
            <a:r>
              <a:rPr lang="en-US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Where your friends are going</a:t>
            </a:r>
            <a:endParaRPr lang="en-US" b="0" dirty="0">
              <a:latin typeface="ClarendonURW" panose="00000500000000000000" pitchFamily="50" charset="0"/>
            </a:endParaRPr>
          </a:p>
        </p:txBody>
      </p:sp>
      <p:sp>
        <p:nvSpPr>
          <p:cNvPr id="6" name="Line 53"/>
          <p:cNvSpPr>
            <a:spLocks noChangeShapeType="1"/>
          </p:cNvSpPr>
          <p:nvPr/>
        </p:nvSpPr>
        <p:spPr bwMode="auto">
          <a:xfrm>
            <a:off x="1094415" y="1621699"/>
            <a:ext cx="358273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Graphik Cond Black" panose="01000302020000010002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5" y="1924213"/>
            <a:ext cx="619592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2311" indent="-202311" defTabSz="269748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+mn-cs"/>
              </a:rPr>
              <a:t>Some first thoughts…</a:t>
            </a:r>
          </a:p>
          <a:p>
            <a:pPr eaLnBrk="1" hangingPunct="1">
              <a:defRPr/>
            </a:pPr>
            <a:endParaRPr lang="en-US" dirty="0">
              <a:latin typeface="Graphik Cond Black" panose="01000302020000010002" pitchFamily="50" charset="0"/>
            </a:endParaRPr>
          </a:p>
        </p:txBody>
      </p:sp>
      <p:pic>
        <p:nvPicPr>
          <p:cNvPr id="1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714" y="1106488"/>
            <a:ext cx="3135411" cy="470311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 Box 53">
            <a:extLst>
              <a:ext uri="{FF2B5EF4-FFF2-40B4-BE49-F238E27FC236}">
                <a16:creationId xmlns:a16="http://schemas.microsoft.com/office/drawing/2014/main" id="{8C25824E-4417-4927-858C-D4CDE7EE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55" y="6396667"/>
            <a:ext cx="2403604" cy="2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269748">
              <a:spcBef>
                <a:spcPct val="50000"/>
              </a:spcBef>
              <a:buNone/>
            </a:pPr>
            <a:r>
              <a:rPr lang="en-US" sz="1180" kern="1200" dirty="0">
                <a:solidFill>
                  <a:srgbClr val="2C2C2C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1: Discover Your Options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1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1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47788"/>
            <a:ext cx="7315200" cy="8620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dirty="0">
                <a:latin typeface="Graphik Cond Black" panose="01000302020000010002" pitchFamily="50" charset="0"/>
              </a:rPr>
              <a:t>Selection Priorities</a:t>
            </a:r>
          </a:p>
        </p:txBody>
      </p:sp>
      <p:sp>
        <p:nvSpPr>
          <p:cNvPr id="5" name="Rectangle 52"/>
          <p:cNvSpPr txBox="1">
            <a:spLocks noChangeArrowheads="1"/>
          </p:cNvSpPr>
          <p:nvPr/>
        </p:nvSpPr>
        <p:spPr>
          <a:xfrm>
            <a:off x="781191" y="1727552"/>
            <a:ext cx="5961354" cy="2920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14" indent="-144014" defTabSz="576058">
              <a:spcBef>
                <a:spcPts val="630"/>
              </a:spcBef>
            </a:pPr>
            <a:r>
              <a:rPr lang="en-US" sz="40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 Size</a:t>
            </a:r>
          </a:p>
          <a:p>
            <a:pPr marL="144014" indent="-144014" defTabSz="576058">
              <a:spcBef>
                <a:spcPts val="630"/>
              </a:spcBef>
            </a:pPr>
            <a:r>
              <a:rPr lang="en-US" sz="40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 Location</a:t>
            </a:r>
          </a:p>
          <a:p>
            <a:pPr marL="144014" indent="-144014" defTabSz="576058">
              <a:spcBef>
                <a:spcPts val="630"/>
              </a:spcBef>
            </a:pPr>
            <a:r>
              <a:rPr lang="en-US" sz="40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 Cost</a:t>
            </a:r>
          </a:p>
          <a:p>
            <a:pPr marL="144014" indent="-144014" defTabSz="576058">
              <a:spcBef>
                <a:spcPts val="630"/>
              </a:spcBef>
            </a:pPr>
            <a:r>
              <a:rPr lang="en-US" sz="40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 Academic Programs</a:t>
            </a:r>
          </a:p>
          <a:p>
            <a:pPr marL="144014" indent="-144014" defTabSz="576058">
              <a:spcBef>
                <a:spcPts val="630"/>
              </a:spcBef>
            </a:pPr>
            <a:r>
              <a:rPr lang="en-US" sz="40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 Atmosphere</a:t>
            </a:r>
            <a:endParaRPr lang="en-US" sz="4000" b="0" dirty="0">
              <a:latin typeface="ClarendonURW" panose="00000500000000000000" pitchFamily="50" charset="0"/>
            </a:endParaRPr>
          </a:p>
        </p:txBody>
      </p:sp>
      <p:sp>
        <p:nvSpPr>
          <p:cNvPr id="6" name="Line 53"/>
          <p:cNvSpPr>
            <a:spLocks noChangeShapeType="1"/>
          </p:cNvSpPr>
          <p:nvPr/>
        </p:nvSpPr>
        <p:spPr bwMode="auto">
          <a:xfrm>
            <a:off x="3680159" y="1029176"/>
            <a:ext cx="381102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022E8A-FE72-1140-B715-D4558609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1" t="18182" r="50075" b="18114"/>
          <a:stretch/>
        </p:blipFill>
        <p:spPr>
          <a:xfrm>
            <a:off x="7015935" y="1550186"/>
            <a:ext cx="4677302" cy="4433597"/>
          </a:xfrm>
          <a:prstGeom prst="rect">
            <a:avLst/>
          </a:prstGeom>
        </p:spPr>
      </p:pic>
      <p:sp>
        <p:nvSpPr>
          <p:cNvPr id="8" name="Text Box 53">
            <a:extLst>
              <a:ext uri="{FF2B5EF4-FFF2-40B4-BE49-F238E27FC236}">
                <a16:creationId xmlns:a16="http://schemas.microsoft.com/office/drawing/2014/main" id="{510BBD28-8142-4AB9-8CF5-6CD55CA73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251" y="6396793"/>
            <a:ext cx="255676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288036">
              <a:spcBef>
                <a:spcPct val="50000"/>
              </a:spcBef>
              <a:buNone/>
            </a:pPr>
            <a:r>
              <a:rPr lang="en-US" sz="1260" kern="1200" dirty="0">
                <a:solidFill>
                  <a:srgbClr val="555555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1: Discover Your Options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70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2864139" y="1942523"/>
            <a:ext cx="6067425" cy="14864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800" spc="-100" dirty="0"/>
              <a:t>Lesson 2</a:t>
            </a:r>
          </a:p>
        </p:txBody>
      </p:sp>
      <p:sp>
        <p:nvSpPr>
          <p:cNvPr id="54" name="Rectangle 54"/>
          <p:cNvSpPr txBox="1">
            <a:spLocks noChangeArrowheads="1"/>
          </p:cNvSpPr>
          <p:nvPr/>
        </p:nvSpPr>
        <p:spPr>
          <a:xfrm>
            <a:off x="3216046" y="3429000"/>
            <a:ext cx="6037903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200"/>
              </a:spcBef>
              <a:buClr>
                <a:schemeClr val="accent1"/>
              </a:buClr>
              <a:buNone/>
            </a:pP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+mn-cs"/>
              </a:rPr>
              <a:t>Prepare Yourself</a:t>
            </a: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429491" y="6330950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  <a:latin typeface="Franklin Gothic Demi" panose="020B0703020102020204" pitchFamily="34" charset="0"/>
              </a:rPr>
              <a:t>College Planning 101</a:t>
            </a:r>
          </a:p>
        </p:txBody>
      </p:sp>
    </p:spTree>
    <p:extLst>
      <p:ext uri="{BB962C8B-B14F-4D97-AF65-F5344CB8AC3E}">
        <p14:creationId xmlns:p14="http://schemas.microsoft.com/office/powerpoint/2010/main" val="14098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1">
            <a:extLst>
              <a:ext uri="{FF2B5EF4-FFF2-40B4-BE49-F238E27FC236}">
                <a16:creationId xmlns:a16="http://schemas.microsoft.com/office/drawing/2014/main" id="{9CA72B30-5454-49D5-B899-EA841B82B993}"/>
              </a:ext>
            </a:extLst>
          </p:cNvPr>
          <p:cNvSpPr/>
          <p:nvPr/>
        </p:nvSpPr>
        <p:spPr>
          <a:xfrm>
            <a:off x="684174" y="1173338"/>
            <a:ext cx="1295400" cy="457200"/>
          </a:xfrm>
          <a:prstGeom prst="rect">
            <a:avLst/>
          </a:prstGeom>
          <a:gradFill>
            <a:gsLst>
              <a:gs pos="0">
                <a:srgbClr val="FFFFB2"/>
              </a:gs>
              <a:gs pos="50000">
                <a:srgbClr val="FFFFCE"/>
              </a:gs>
              <a:gs pos="100000">
                <a:srgbClr val="FFFFE7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 dirty="0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F3D5FABD-EB83-4C96-BAA1-DE40B51355EE}"/>
              </a:ext>
            </a:extLst>
          </p:cNvPr>
          <p:cNvSpPr/>
          <p:nvPr/>
        </p:nvSpPr>
        <p:spPr>
          <a:xfrm>
            <a:off x="2570531" y="1146411"/>
            <a:ext cx="1295400" cy="457200"/>
          </a:xfrm>
          <a:prstGeom prst="rect">
            <a:avLst/>
          </a:prstGeom>
          <a:gradFill>
            <a:gsLst>
              <a:gs pos="0">
                <a:srgbClr val="FFFFB2"/>
              </a:gs>
              <a:gs pos="50000">
                <a:srgbClr val="FFFFCE"/>
              </a:gs>
              <a:gs pos="100000">
                <a:srgbClr val="FFFFE7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E7A2E3-EE8E-40DE-9CF0-42A4FC293019}"/>
              </a:ext>
            </a:extLst>
          </p:cNvPr>
          <p:cNvSpPr txBox="1">
            <a:spLocks/>
          </p:cNvSpPr>
          <p:nvPr/>
        </p:nvSpPr>
        <p:spPr>
          <a:xfrm>
            <a:off x="533400" y="-176169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raphik Cond Black" panose="01000302020000010002" pitchFamily="50" charset="0"/>
              </a:rPr>
              <a:t>DEFINITIONS OF ADMISSION OPTIONS IN HIGHER EDUCATION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DC1CE94-6088-40BC-8512-5C6C40AE4A75}"/>
              </a:ext>
            </a:extLst>
          </p:cNvPr>
          <p:cNvSpPr txBox="1"/>
          <p:nvPr/>
        </p:nvSpPr>
        <p:spPr>
          <a:xfrm>
            <a:off x="1289939" y="612796"/>
            <a:ext cx="1028223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sz="1400" b="1" u="sng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Non-Restrictive Application Plans</a:t>
            </a:r>
            <a:r>
              <a:rPr sz="1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	                 </a:t>
            </a:r>
            <a:r>
              <a:rPr lang="en-US" sz="1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     </a:t>
            </a:r>
            <a:r>
              <a:rPr sz="1400" b="1" u="sng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Restrictive Application Plans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56B061F-B5F2-413F-9F8A-2728B6EC7CBB}"/>
              </a:ext>
            </a:extLst>
          </p:cNvPr>
          <p:cNvSpPr txBox="1"/>
          <p:nvPr/>
        </p:nvSpPr>
        <p:spPr>
          <a:xfrm>
            <a:off x="832739" y="1127296"/>
            <a:ext cx="914400" cy="5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dirty="0">
                <a:latin typeface="Century Gothic"/>
                <a:ea typeface="Century Gothic"/>
                <a:cs typeface="Century Gothic"/>
                <a:sym typeface="Century Gothic"/>
              </a:rPr>
              <a:t>Regular Decision 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EEF961AB-AF7D-434F-BDC8-33E20EF2A491}"/>
              </a:ext>
            </a:extLst>
          </p:cNvPr>
          <p:cNvSpPr txBox="1"/>
          <p:nvPr/>
        </p:nvSpPr>
        <p:spPr>
          <a:xfrm>
            <a:off x="2498172" y="1135708"/>
            <a:ext cx="1447800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Rolling </a:t>
            </a:r>
            <a:endParaRPr sz="3200" dirty="0"/>
          </a:p>
          <a:p>
            <a:pPr algn="ctr">
              <a:defRPr sz="13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Admission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DE295EDE-1589-42D5-B250-B137173CE8AB}"/>
              </a:ext>
            </a:extLst>
          </p:cNvPr>
          <p:cNvSpPr txBox="1"/>
          <p:nvPr/>
        </p:nvSpPr>
        <p:spPr>
          <a:xfrm>
            <a:off x="7062380" y="1194996"/>
            <a:ext cx="1447800" cy="492443"/>
          </a:xfrm>
          <a:prstGeom prst="rect">
            <a:avLst/>
          </a:prstGeom>
          <a:gradFill>
            <a:gsLst>
              <a:gs pos="0">
                <a:srgbClr val="FFFFA1"/>
              </a:gs>
              <a:gs pos="50000">
                <a:srgbClr val="FFFFC5"/>
              </a:gs>
              <a:gs pos="100000">
                <a:srgbClr val="FFFFE2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3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Early Decision (ED)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C7785451-0EC5-40D5-B5FE-6A02EAEC2DE1}"/>
              </a:ext>
            </a:extLst>
          </p:cNvPr>
          <p:cNvSpPr txBox="1"/>
          <p:nvPr/>
        </p:nvSpPr>
        <p:spPr>
          <a:xfrm>
            <a:off x="9748837" y="1153583"/>
            <a:ext cx="1600200" cy="503242"/>
          </a:xfrm>
          <a:prstGeom prst="rect">
            <a:avLst/>
          </a:prstGeom>
          <a:gradFill>
            <a:gsLst>
              <a:gs pos="0">
                <a:srgbClr val="FFFFA1"/>
              </a:gs>
              <a:gs pos="50000">
                <a:srgbClr val="FFFFC5"/>
              </a:gs>
              <a:gs pos="100000">
                <a:srgbClr val="FFFFE2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solidFill>
                  <a:schemeClr val="bg1"/>
                </a:solidFill>
              </a:rPr>
              <a:t> </a:t>
            </a:r>
            <a:r>
              <a:rPr dirty="0">
                <a:latin typeface="Century Gothic"/>
                <a:ea typeface="Century Gothic"/>
                <a:cs typeface="Century Gothic"/>
                <a:sym typeface="Century Gothic"/>
              </a:rPr>
              <a:t>Restrictive Early     Action (REA)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590B6372-2BB0-4B56-BD95-89750D9A145D}"/>
              </a:ext>
            </a:extLst>
          </p:cNvPr>
          <p:cNvSpPr txBox="1"/>
          <p:nvPr/>
        </p:nvSpPr>
        <p:spPr>
          <a:xfrm>
            <a:off x="381000" y="1728831"/>
            <a:ext cx="1828800" cy="309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DEFINITION: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400" b="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Students submit an application by a specified date and receive a decision in a clearly stated period of time.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COMMITMENT: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NON-BINDING</a:t>
            </a: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3EB25506-1DE7-44E2-A6B4-0915C37BDEAD}"/>
              </a:ext>
            </a:extLst>
          </p:cNvPr>
          <p:cNvSpPr txBox="1"/>
          <p:nvPr/>
        </p:nvSpPr>
        <p:spPr>
          <a:xfrm>
            <a:off x="2307672" y="1728831"/>
            <a:ext cx="1828800" cy="309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DEFINITION: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400" b="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Institutions review applications as they are submitted and render admission decisions throughout the admission cycle.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COMMITMENT: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NON-BINDING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378D907A-F398-4B53-9A2C-E128816C7540}"/>
              </a:ext>
            </a:extLst>
          </p:cNvPr>
          <p:cNvSpPr txBox="1"/>
          <p:nvPr/>
        </p:nvSpPr>
        <p:spPr>
          <a:xfrm>
            <a:off x="4309957" y="1698673"/>
            <a:ext cx="1828800" cy="309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DEFINITION:</a:t>
            </a:r>
            <a:endParaRPr sz="3200" dirty="0">
              <a:solidFill>
                <a:schemeClr val="bg1"/>
              </a:solidFill>
            </a:endParaRPr>
          </a:p>
          <a:p>
            <a:pPr>
              <a:defRPr sz="1400" b="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Students apply early and receive a decision well in advance of the institution’s regular response date.</a:t>
            </a:r>
            <a:endParaRPr lang="en-US"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en-US" sz="13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u="sng" dirty="0">
                <a:solidFill>
                  <a:schemeClr val="bg1"/>
                </a:solidFill>
              </a:rPr>
              <a:t>COMMITMENT:</a:t>
            </a:r>
            <a:endParaRPr sz="3200" u="sng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NON-BINDING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1E980E5D-27D2-48B9-9A4B-BCEE72912C2B}"/>
              </a:ext>
            </a:extLst>
          </p:cNvPr>
          <p:cNvSpPr txBox="1"/>
          <p:nvPr/>
        </p:nvSpPr>
        <p:spPr>
          <a:xfrm>
            <a:off x="6281736" y="1710341"/>
            <a:ext cx="2743200" cy="329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DEFINITION: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400" b="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Students make a commitment to a first-choice institution where, if admitted they definitely will enroll. The application deadline and decision deadline occur early.</a:t>
            </a: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COMMITMENT: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BINDING</a:t>
            </a:r>
          </a:p>
        </p:txBody>
      </p:sp>
      <p:sp>
        <p:nvSpPr>
          <p:cNvPr id="23" name="TextBox 28">
            <a:extLst>
              <a:ext uri="{FF2B5EF4-FFF2-40B4-BE49-F238E27FC236}">
                <a16:creationId xmlns:a16="http://schemas.microsoft.com/office/drawing/2014/main" id="{B924F06F-CD0E-4BE6-914D-9608EFB1C526}"/>
              </a:ext>
            </a:extLst>
          </p:cNvPr>
          <p:cNvSpPr txBox="1"/>
          <p:nvPr/>
        </p:nvSpPr>
        <p:spPr>
          <a:xfrm>
            <a:off x="9177337" y="1724539"/>
            <a:ext cx="2743200" cy="387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4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DEFINITION: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400" b="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Students apply to an institution of preference and receive a decision early. They may be restricted from applying ED or EA or REA to other institutions. If offered enrollment, they may have until May 1 to confirm.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1300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COMMITMENT: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u="sng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chemeClr val="bg1"/>
                </a:solidFill>
              </a:rPr>
              <a:t>NON-BINDING</a:t>
            </a:r>
            <a:endParaRPr sz="3200" dirty="0">
              <a:solidFill>
                <a:schemeClr val="bg1"/>
              </a:solidFill>
            </a:endParaRPr>
          </a:p>
          <a:p>
            <a:pPr algn="ctr">
              <a:defRPr sz="1300" b="0"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3200" dirty="0"/>
          </a:p>
        </p:txBody>
      </p:sp>
      <p:sp>
        <p:nvSpPr>
          <p:cNvPr id="24" name="Straight Connector 30">
            <a:extLst>
              <a:ext uri="{FF2B5EF4-FFF2-40B4-BE49-F238E27FC236}">
                <a16:creationId xmlns:a16="http://schemas.microsoft.com/office/drawing/2014/main" id="{D9402ACB-9B78-445E-AF7C-76E59057551F}"/>
              </a:ext>
            </a:extLst>
          </p:cNvPr>
          <p:cNvSpPr/>
          <p:nvPr/>
        </p:nvSpPr>
        <p:spPr>
          <a:xfrm flipH="1">
            <a:off x="6204742" y="1043032"/>
            <a:ext cx="0" cy="3864528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1C543445-6360-4DFA-A773-EB71B4C763A9}"/>
              </a:ext>
            </a:extLst>
          </p:cNvPr>
          <p:cNvSpPr txBox="1"/>
          <p:nvPr/>
        </p:nvSpPr>
        <p:spPr>
          <a:xfrm>
            <a:off x="151002" y="5039392"/>
            <a:ext cx="5978332" cy="461665"/>
          </a:xfrm>
          <a:prstGeom prst="rect">
            <a:avLst/>
          </a:prstGeom>
          <a:gradFill>
            <a:gsLst>
              <a:gs pos="0">
                <a:srgbClr val="FFFFA1"/>
              </a:gs>
              <a:gs pos="50000">
                <a:srgbClr val="FFFFC5"/>
              </a:gs>
              <a:gs pos="100000">
                <a:srgbClr val="FFFFE2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Students are not restricted from applying to other institutions and have until May 1 to consider their options and confirm enrollment.</a:t>
            </a: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C8FB609B-72C0-4CBD-ABDA-EC8923651872}"/>
              </a:ext>
            </a:extLst>
          </p:cNvPr>
          <p:cNvSpPr txBox="1"/>
          <p:nvPr/>
        </p:nvSpPr>
        <p:spPr>
          <a:xfrm>
            <a:off x="6260186" y="5032294"/>
            <a:ext cx="5728123" cy="461665"/>
          </a:xfrm>
          <a:prstGeom prst="rect">
            <a:avLst/>
          </a:prstGeom>
          <a:gradFill>
            <a:gsLst>
              <a:gs pos="0">
                <a:srgbClr val="FFFFA1"/>
              </a:gs>
              <a:gs pos="50000">
                <a:srgbClr val="FFFFC5"/>
              </a:gs>
              <a:gs pos="100000">
                <a:srgbClr val="FFFFE2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Students are responsible for determining </a:t>
            </a:r>
            <a:endParaRPr sz="32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and following restrictions.</a:t>
            </a:r>
            <a:endParaRPr sz="3200" dirty="0"/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1FBFDC06-F2EF-4F26-B93E-4F6408CE7178}"/>
              </a:ext>
            </a:extLst>
          </p:cNvPr>
          <p:cNvSpPr txBox="1"/>
          <p:nvPr/>
        </p:nvSpPr>
        <p:spPr>
          <a:xfrm>
            <a:off x="4504552" y="1154225"/>
            <a:ext cx="1509681" cy="294640"/>
          </a:xfrm>
          <a:prstGeom prst="rect">
            <a:avLst/>
          </a:prstGeom>
          <a:gradFill>
            <a:gsLst>
              <a:gs pos="0">
                <a:srgbClr val="FFFFA1"/>
              </a:gs>
              <a:gs pos="50000">
                <a:srgbClr val="FFFFC5"/>
              </a:gs>
              <a:gs pos="100000">
                <a:srgbClr val="FFFFE2"/>
              </a:gs>
            </a:gsLst>
            <a:lin ang="2700000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13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/>
              <a:t>Early Action (EA)</a:t>
            </a:r>
          </a:p>
        </p:txBody>
      </p:sp>
    </p:spTree>
    <p:extLst>
      <p:ext uri="{BB962C8B-B14F-4D97-AF65-F5344CB8AC3E}">
        <p14:creationId xmlns:p14="http://schemas.microsoft.com/office/powerpoint/2010/main" val="36953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729673" y="458609"/>
            <a:ext cx="7019636" cy="8045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spc="-60" dirty="0"/>
              <a:t>What Do Colleges Review?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87667" y="2017551"/>
            <a:ext cx="5737642" cy="2581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0533" indent="-300533" defTabSz="450788">
              <a:spcBef>
                <a:spcPts val="493"/>
              </a:spcBef>
            </a:pPr>
            <a:r>
              <a:rPr lang="en-US" sz="24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High School Record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Grades and coursework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Activities and involvement</a:t>
            </a:r>
          </a:p>
          <a:p>
            <a:pPr marL="300533" indent="-300533" defTabSz="450788">
              <a:spcBef>
                <a:spcPts val="493"/>
              </a:spcBef>
            </a:pPr>
            <a:r>
              <a:rPr lang="en-US" sz="24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Performance on the ACT or SAT</a:t>
            </a:r>
          </a:p>
          <a:p>
            <a:pPr marL="300533" indent="-300533" defTabSz="450788">
              <a:spcBef>
                <a:spcPts val="493"/>
              </a:spcBef>
            </a:pPr>
            <a:r>
              <a:rPr lang="en-US" sz="24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Involvement</a:t>
            </a:r>
          </a:p>
          <a:p>
            <a:pPr marL="300533" indent="-300533" defTabSz="450788">
              <a:spcBef>
                <a:spcPts val="493"/>
              </a:spcBef>
            </a:pPr>
            <a:r>
              <a:rPr lang="en-US" sz="2400" b="0" i="0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Subjective criteria 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Letters of recommendation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Interview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Personal statement</a:t>
            </a:r>
          </a:p>
          <a:p>
            <a:pPr marL="497757" lvl="1" indent="-300533" defTabSz="450788">
              <a:spcBef>
                <a:spcPts val="247"/>
              </a:spcBef>
            </a:pPr>
            <a:r>
              <a:rPr lang="en-US" kern="1200" dirty="0">
                <a:solidFill>
                  <a:schemeClr val="tx1"/>
                </a:solidFill>
                <a:latin typeface="ClarendonURW" panose="00000500000000000000" pitchFamily="50" charset="0"/>
                <a:ea typeface="+mn-ea"/>
                <a:cs typeface="Arial" panose="020B0604020202020204" pitchFamily="34" charset="0"/>
              </a:rPr>
              <a:t>Essay questions</a:t>
            </a:r>
            <a:endParaRPr lang="en-US" dirty="0">
              <a:latin typeface="ClarendonURW" panose="00000500000000000000" pitchFamily="50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7177" y="6398754"/>
            <a:ext cx="2016749" cy="24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Eras Medium ITC" panose="020B06020305040208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Eras Medium ITC" panose="020B06020305040208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Eras Medium ITC" panose="020B06020305040208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Eras Medium ITC" panose="020B0602030504020804" pitchFamily="34" charset="0"/>
              </a:defRPr>
            </a:lvl9pPr>
          </a:lstStyle>
          <a:p>
            <a:pPr defTabSz="225400">
              <a:spcBef>
                <a:spcPct val="50000"/>
              </a:spcBef>
              <a:buNone/>
            </a:pPr>
            <a:r>
              <a:rPr lang="en-US" sz="986" kern="1200" dirty="0">
                <a:solidFill>
                  <a:srgbClr val="FFFFFF"/>
                </a:solidFill>
                <a:latin typeface="Franklin Gothic Demi" panose="020B0703020102020204" pitchFamily="34" charset="0"/>
                <a:ea typeface="+mn-ea"/>
                <a:cs typeface="+mn-cs"/>
              </a:rPr>
              <a:t>Lesson 2: Prepare Yourself</a:t>
            </a:r>
            <a:endParaRPr lang="en-US" sz="2000" dirty="0">
              <a:solidFill>
                <a:schemeClr val="bg2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4030769" y="1425575"/>
            <a:ext cx="300609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Franklin Gothic Demi" panose="020B07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2AE447-14FF-2B4C-B3DC-4826667AF0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939" b="14613"/>
          <a:stretch/>
        </p:blipFill>
        <p:spPr>
          <a:xfrm>
            <a:off x="6935244" y="2017551"/>
            <a:ext cx="4325844" cy="340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32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3124</TotalTime>
  <Words>855</Words>
  <Application>Microsoft Office PowerPoint</Application>
  <PresentationFormat>Widescreen</PresentationFormat>
  <Paragraphs>175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Century Gothic</vt:lpstr>
      <vt:lpstr>ClarendonURW</vt:lpstr>
      <vt:lpstr>Corbel</vt:lpstr>
      <vt:lpstr>Franklin Gothic Demi</vt:lpstr>
      <vt:lpstr>Graphik Cond Black</vt:lpstr>
      <vt:lpstr>Wingdings</vt:lpstr>
      <vt:lpstr>Wingdings 2</vt:lpstr>
      <vt:lpstr>Frame</vt:lpstr>
      <vt:lpstr>College Planning 101</vt:lpstr>
      <vt:lpstr>Lesson 1</vt:lpstr>
      <vt:lpstr>U.S. Higher  Education Pyramid </vt:lpstr>
      <vt:lpstr>Institutional Differences</vt:lpstr>
      <vt:lpstr>Selection Priorities</vt:lpstr>
      <vt:lpstr>Selection Priorities</vt:lpstr>
      <vt:lpstr>Lesson 2</vt:lpstr>
      <vt:lpstr>PowerPoint Presentation</vt:lpstr>
      <vt:lpstr>What Do Colleges Review?</vt:lpstr>
      <vt:lpstr>What To Do Now</vt:lpstr>
      <vt:lpstr>Lesson 3</vt:lpstr>
      <vt:lpstr>PowerPoint Presentation</vt:lpstr>
      <vt:lpstr>Meet &amp; Greet</vt:lpstr>
      <vt:lpstr>PowerPoint Presentation</vt:lpstr>
      <vt:lpstr>Visit the Campus - Mizzou Offerings</vt:lpstr>
      <vt:lpstr>Visit Questions</vt:lpstr>
      <vt:lpstr>Lesson 4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Rebecca Steele</cp:lastModifiedBy>
  <cp:revision>22</cp:revision>
  <dcterms:created xsi:type="dcterms:W3CDTF">2018-06-22T19:08:40Z</dcterms:created>
  <dcterms:modified xsi:type="dcterms:W3CDTF">2024-11-22T16:09:12Z</dcterms:modified>
</cp:coreProperties>
</file>