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FD8607-C3E0-4455-867A-E33F187BBC67}">
  <a:tblStyle styleId="{43FD8607-C3E0-4455-867A-E33F187BBC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38.png"/><Relationship Id="rId11" Type="http://schemas.openxmlformats.org/officeDocument/2006/relationships/image" Target="../media/image51.png"/><Relationship Id="rId10" Type="http://schemas.openxmlformats.org/officeDocument/2006/relationships/image" Target="../media/image44.png"/><Relationship Id="rId9" Type="http://schemas.openxmlformats.org/officeDocument/2006/relationships/image" Target="../media/image37.png"/><Relationship Id="rId5" Type="http://schemas.openxmlformats.org/officeDocument/2006/relationships/image" Target="../media/image34.png"/><Relationship Id="rId6" Type="http://schemas.openxmlformats.org/officeDocument/2006/relationships/image" Target="../media/image50.png"/><Relationship Id="rId7" Type="http://schemas.openxmlformats.org/officeDocument/2006/relationships/image" Target="../media/image42.png"/><Relationship Id="rId8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48.png"/><Relationship Id="rId6" Type="http://schemas.openxmlformats.org/officeDocument/2006/relationships/image" Target="../media/image47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19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645318" y="2452687"/>
            <a:ext cx="109013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YOUR FUTURE STARTS NOW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904875" y="3786187"/>
            <a:ext cx="103822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Decoding NCAA &amp; NAIA Eligibility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0" name="Google Shape;2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901775"/>
            <a:ext cx="5286375" cy="391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1" name="Google Shape;2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875" y="1926800"/>
            <a:ext cx="5286375" cy="39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962025" y="2287041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81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Initial Eligibility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962025" y="2877591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This is the permission to **play** college sports.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6724650" y="2287041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048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College Admission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6724650" y="2877591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This is the permission to **attend** the university.</a:t>
            </a:r>
            <a:endParaRPr/>
          </a:p>
        </p:txBody>
      </p:sp>
      <p:pic>
        <p:nvPicPr>
          <p:cNvPr descr="image.png" id="246" name="Google Shape;24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344191"/>
            <a:ext cx="2381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1247775" y="3306216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Who Decides: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The NCAA or NAIA Eligibility Center.</a:t>
            </a:r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1247775" y="3723382"/>
            <a:ext cx="421957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Requirements Focus: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Strict Core Course GPA, 10/7 rule (NCAA), and Amateurism status.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1247775" y="4414837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Outcome: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Qualifier, Academic Redshirt, or Nonqualifier.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1247775" y="4832002"/>
            <a:ext cx="421957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**Key Point:** You can be **admitted** to the school but still be **ineligible** to play.</a:t>
            </a:r>
            <a:endParaRPr/>
          </a:p>
        </p:txBody>
      </p:sp>
      <p:pic>
        <p:nvPicPr>
          <p:cNvPr descr="image.png" id="251" name="Google Shape;25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344191"/>
            <a:ext cx="3048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/>
        </p:nvSpPr>
        <p:spPr>
          <a:xfrm>
            <a:off x="7010400" y="3306216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Who Decides: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The University's Admissions Office.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7010400" y="3723376"/>
            <a:ext cx="42195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Requirements Focus: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Cumulative GPA, standardized test scores (if required), application, essays, and class rank.</a:t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7010400" y="4306600"/>
            <a:ext cx="421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CBD5E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Out</a:t>
            </a: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come: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Accepted or Rejected.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6980163" y="4979177"/>
            <a:ext cx="421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**Key Point:** You can be **eligible** to play but still be **rejected** by the school's admissions office.</a:t>
            </a:r>
            <a:endParaRPr/>
          </a:p>
        </p:txBody>
      </p:sp>
      <p:sp>
        <p:nvSpPr>
          <p:cNvPr id="256" name="Google Shape;256;p22"/>
          <p:cNvSpPr txBox="1"/>
          <p:nvPr/>
        </p:nvSpPr>
        <p:spPr>
          <a:xfrm>
            <a:off x="962025" y="3287166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962025" y="3704332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58" name="Google Shape;258;p22"/>
          <p:cNvSpPr txBox="1"/>
          <p:nvPr/>
        </p:nvSpPr>
        <p:spPr>
          <a:xfrm>
            <a:off x="962025" y="4395787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59" name="Google Shape;259;p22"/>
          <p:cNvSpPr txBox="1"/>
          <p:nvPr/>
        </p:nvSpPr>
        <p:spPr>
          <a:xfrm>
            <a:off x="962025" y="4812952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6724650" y="3287166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61" name="Google Shape;261;p22"/>
          <p:cNvSpPr txBox="1"/>
          <p:nvPr/>
        </p:nvSpPr>
        <p:spPr>
          <a:xfrm>
            <a:off x="6724650" y="3704332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62" name="Google Shape;262;p22"/>
          <p:cNvSpPr txBox="1"/>
          <p:nvPr/>
        </p:nvSpPr>
        <p:spPr>
          <a:xfrm>
            <a:off x="6724650" y="4535762"/>
            <a:ext cx="11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6724650" y="4925240"/>
            <a:ext cx="114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Pillar 4: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CRITICAL DIFFERENCE</a:t>
            </a: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Eligibility vs. Admission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/>
        </p:nvSpPr>
        <p:spPr>
          <a:xfrm>
            <a:off x="1809750" y="3048000"/>
            <a:ext cx="76200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Both organizations require you to be an amateur. They take this VERY seriously.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2190750" y="3590925"/>
            <a:ext cx="81915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 Pay: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You cannot accept money, gifts, or the "promise of pay" for playing your sport.</a:t>
            </a:r>
            <a:endParaRPr/>
          </a:p>
        </p:txBody>
      </p:sp>
      <p:sp>
        <p:nvSpPr>
          <p:cNvPr id="271" name="Google Shape;271;p23"/>
          <p:cNvSpPr txBox="1"/>
          <p:nvPr/>
        </p:nvSpPr>
        <p:spPr>
          <a:xfrm>
            <a:off x="2190750" y="4038600"/>
            <a:ext cx="81915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 Agents: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You cannot agree (verbally or in writing) to be represented by an agent or advisor.</a:t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2190750" y="4486275"/>
            <a:ext cx="81915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 Extra Benefits: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You cannot accept special benefits like free travel, lodging, or gear from a college booster.</a:t>
            </a:r>
            <a:endParaRPr/>
          </a:p>
        </p:txBody>
      </p:sp>
      <p:pic>
        <p:nvPicPr>
          <p:cNvPr descr="image.png" id="273" name="Google Shape;2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0" y="3638550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4" name="Google Shape;27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4086225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5" name="Google Shape;27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750" y="45339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3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Pillar </a:t>
            </a: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Amateurism (NCAA &amp; NAIA)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/>
        </p:nvSpPr>
        <p:spPr>
          <a:xfrm>
            <a:off x="571500" y="571500"/>
            <a:ext cx="555069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Action Plan: 8th &amp; 9th Grade</a:t>
            </a:r>
            <a:endParaRPr/>
          </a:p>
        </p:txBody>
      </p:sp>
      <p:pic>
        <p:nvPicPr>
          <p:cNvPr descr="image.png" id="282" name="Google Shape;2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 txBox="1"/>
          <p:nvPr/>
        </p:nvSpPr>
        <p:spPr>
          <a:xfrm>
            <a:off x="571500" y="209550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Start Early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762000" y="284702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857250" y="2847975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Understand recruiting starts now. Coaches may contact club/high school staff.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762000" y="354800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7" name="Google Shape;287;p24"/>
          <p:cNvSpPr txBox="1"/>
          <p:nvPr/>
        </p:nvSpPr>
        <p:spPr>
          <a:xfrm>
            <a:off x="857250" y="3548955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Meet with your counselor and confirm your path to the NCAA Core Course list.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762000" y="4248983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857250" y="4249935"/>
            <a:ext cx="5000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Start building your **Core Course GPA (NCAA)** from day one.</a:t>
            </a:r>
            <a:endParaRPr/>
          </a:p>
        </p:txBody>
      </p:sp>
      <p:sp>
        <p:nvSpPr>
          <p:cNvPr id="290" name="Google Shape;290;p24"/>
          <p:cNvSpPr txBox="1"/>
          <p:nvPr/>
        </p:nvSpPr>
        <p:spPr>
          <a:xfrm>
            <a:off x="762000" y="4675673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91" name="Google Shape;291;p24"/>
          <p:cNvSpPr txBox="1"/>
          <p:nvPr/>
        </p:nvSpPr>
        <p:spPr>
          <a:xfrm>
            <a:off x="857250" y="4676626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Ensure all math classes are **Algebra I or higher** to count as core courses.</a:t>
            </a:r>
            <a:endParaRPr/>
          </a:p>
        </p:txBody>
      </p:sp>
      <p:sp>
        <p:nvSpPr>
          <p:cNvPr id="292" name="Google Shape;292;p24"/>
          <p:cNvSpPr txBox="1"/>
          <p:nvPr/>
        </p:nvSpPr>
        <p:spPr>
          <a:xfrm>
            <a:off x="762000" y="5376654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93" name="Google Shape;293;p24"/>
          <p:cNvSpPr txBox="1"/>
          <p:nvPr/>
        </p:nvSpPr>
        <p:spPr>
          <a:xfrm>
            <a:off x="857250" y="5377606"/>
            <a:ext cx="5000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Remember your **Cumulative GPA** matters for NAIA!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/>
        </p:nvSpPr>
        <p:spPr>
          <a:xfrm>
            <a:off x="571500" y="571500"/>
            <a:ext cx="555069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Action Plan: 10th - 12th Grade</a:t>
            </a:r>
            <a:endParaRPr/>
          </a:p>
        </p:txBody>
      </p:sp>
      <p:pic>
        <p:nvPicPr>
          <p:cNvPr descr="image.png" id="299" name="Google Shape;2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/>
        </p:nvSpPr>
        <p:spPr>
          <a:xfrm>
            <a:off x="571500" y="209550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Final Push</a:t>
            </a:r>
            <a:endParaRPr/>
          </a:p>
        </p:txBody>
      </p:sp>
      <p:sp>
        <p:nvSpPr>
          <p:cNvPr id="301" name="Google Shape;301;p25"/>
          <p:cNvSpPr txBox="1"/>
          <p:nvPr/>
        </p:nvSpPr>
        <p:spPr>
          <a:xfrm>
            <a:off x="762000" y="284702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857250" y="2847975"/>
            <a:ext cx="5000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**10th Grade:** Take the PSAT. Plan when to take the SAT/ACT.</a:t>
            </a:r>
            <a:endParaRPr/>
          </a:p>
        </p:txBody>
      </p:sp>
      <p:sp>
        <p:nvSpPr>
          <p:cNvPr id="303" name="Google Shape;303;p25"/>
          <p:cNvSpPr txBox="1"/>
          <p:nvPr/>
        </p:nvSpPr>
        <p:spPr>
          <a:xfrm>
            <a:off x="762000" y="327371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857250" y="3274665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**11th Grade:** Register with the NCAA (Certification Account needed for D1/D2) &amp; PlayNAIA. Send official transcripts.</a:t>
            </a:r>
            <a:endParaRPr/>
          </a:p>
        </p:txBody>
      </p:sp>
      <p:sp>
        <p:nvSpPr>
          <p:cNvPr id="305" name="Google Shape;305;p25"/>
          <p:cNvSpPr txBox="1"/>
          <p:nvPr/>
        </p:nvSpPr>
        <p:spPr>
          <a:xfrm>
            <a:off x="762000" y="3974693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06" name="Google Shape;306;p25"/>
          <p:cNvSpPr txBox="1"/>
          <p:nvPr/>
        </p:nvSpPr>
        <p:spPr>
          <a:xfrm>
            <a:off x="857250" y="3975645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Plan to take the SAT/ACT. (Send scores with code **9876** for NAIA).</a:t>
            </a:r>
            <a:endParaRPr/>
          </a:p>
        </p:txBody>
      </p:sp>
      <p:sp>
        <p:nvSpPr>
          <p:cNvPr id="307" name="Google Shape;307;p25"/>
          <p:cNvSpPr txBox="1"/>
          <p:nvPr/>
        </p:nvSpPr>
        <p:spPr>
          <a:xfrm>
            <a:off x="762000" y="4675673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08" name="Google Shape;308;p25"/>
          <p:cNvSpPr txBox="1"/>
          <p:nvPr/>
        </p:nvSpPr>
        <p:spPr>
          <a:xfrm>
            <a:off x="857250" y="4676626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**12th Grade (Senior):** Confirm the coach placed you on the **Institutional Request List (IRL)** (NCAA DI/DII).</a:t>
            </a:r>
            <a:endParaRPr/>
          </a:p>
        </p:txBody>
      </p:sp>
      <p:sp>
        <p:nvSpPr>
          <p:cNvPr id="309" name="Google Shape;309;p25"/>
          <p:cNvSpPr txBox="1"/>
          <p:nvPr/>
        </p:nvSpPr>
        <p:spPr>
          <a:xfrm>
            <a:off x="762000" y="5376654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10" name="Google Shape;310;p25"/>
          <p:cNvSpPr txBox="1"/>
          <p:nvPr/>
        </p:nvSpPr>
        <p:spPr>
          <a:xfrm>
            <a:off x="857250" y="5377606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Ensure you meet the **10/7 Rule** by the start of the 7th semester (NCAA D1).</a:t>
            </a:r>
            <a:endParaRPr/>
          </a:p>
        </p:txBody>
      </p:sp>
      <p:sp>
        <p:nvSpPr>
          <p:cNvPr id="311" name="Google Shape;311;p25"/>
          <p:cNvSpPr txBox="1"/>
          <p:nvPr/>
        </p:nvSpPr>
        <p:spPr>
          <a:xfrm>
            <a:off x="762000" y="6077634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312" name="Google Shape;312;p25"/>
          <p:cNvSpPr txBox="1"/>
          <p:nvPr/>
        </p:nvSpPr>
        <p:spPr>
          <a:xfrm>
            <a:off x="857250" y="6078587"/>
            <a:ext cx="5000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Send your final, official transcript after graduation.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17" name="Google Shape;3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660326"/>
            <a:ext cx="5286375" cy="4489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8" name="Google Shape;31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660326"/>
            <a:ext cx="5286375" cy="448984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 txBox="1"/>
          <p:nvPr/>
        </p:nvSpPr>
        <p:spPr>
          <a:xfrm>
            <a:off x="962025" y="1955601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NCAA Outcomes (DI/DII)</a:t>
            </a:r>
            <a:endParaRPr/>
          </a:p>
        </p:txBody>
      </p:sp>
      <p:sp>
        <p:nvSpPr>
          <p:cNvPr id="320" name="Google Shape;320;p26"/>
          <p:cNvSpPr txBox="1"/>
          <p:nvPr/>
        </p:nvSpPr>
        <p:spPr>
          <a:xfrm>
            <a:off x="962025" y="2546151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This result determines your immediate standing at the college level: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6724650" y="1955601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048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NAIA Outcomes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6724650" y="2546151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The NAIA's process is more straightforward based on their three-part criteria:</a:t>
            </a:r>
            <a:endParaRPr/>
          </a:p>
        </p:txBody>
      </p:sp>
      <p:pic>
        <p:nvPicPr>
          <p:cNvPr descr="image.png" id="323" name="Google Shape;32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012751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6"/>
          <p:cNvSpPr txBox="1"/>
          <p:nvPr/>
        </p:nvSpPr>
        <p:spPr>
          <a:xfrm>
            <a:off x="1295400" y="3231951"/>
            <a:ext cx="417195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Qualifier: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Fully eligible to receive an athletic scholarship, practice, and compete in the first year. (The desired result!)</a:t>
            </a:r>
            <a:endParaRPr/>
          </a:p>
        </p:txBody>
      </p:sp>
      <p:sp>
        <p:nvSpPr>
          <p:cNvPr id="325" name="Google Shape;325;p26"/>
          <p:cNvSpPr txBox="1"/>
          <p:nvPr/>
        </p:nvSpPr>
        <p:spPr>
          <a:xfrm>
            <a:off x="1295400" y="4197697"/>
            <a:ext cx="417195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Academic Redshirt: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Eligible for athletic scholarship and practice, but **cannot** compete in the first year. (D1 only, if core courses/GPA are insufficient.)</a:t>
            </a:r>
            <a:endParaRPr/>
          </a:p>
        </p:txBody>
      </p:sp>
      <p:sp>
        <p:nvSpPr>
          <p:cNvPr id="326" name="Google Shape;326;p26"/>
          <p:cNvSpPr txBox="1"/>
          <p:nvPr/>
        </p:nvSpPr>
        <p:spPr>
          <a:xfrm>
            <a:off x="1295400" y="5163442"/>
            <a:ext cx="41719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Nonqualifier: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Ineligible to receive athletic aid, practice, or compete in the first year. You lose a year of eligibility.</a:t>
            </a:r>
            <a:endParaRPr/>
          </a:p>
        </p:txBody>
      </p:sp>
      <p:pic>
        <p:nvPicPr>
          <p:cNvPr descr="image.png" id="327" name="Google Shape;32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012751"/>
            <a:ext cx="3048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6"/>
          <p:cNvSpPr txBox="1"/>
          <p:nvPr/>
        </p:nvSpPr>
        <p:spPr>
          <a:xfrm>
            <a:off x="7058025" y="3231951"/>
            <a:ext cx="417195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Eligible: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Meets one of the required criteria (2.3+ GPA OR 2 of 3 rules). You can accept aid and compete immediately.</a:t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7058025" y="4197697"/>
            <a:ext cx="41719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Ineligible: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Did not meet any of the required criteria. You cannot accept athletic aid or compete.</a:t>
            </a:r>
            <a:endParaRPr/>
          </a:p>
        </p:txBody>
      </p:sp>
      <p:sp>
        <p:nvSpPr>
          <p:cNvPr id="330" name="Google Shape;330;p26"/>
          <p:cNvSpPr txBox="1"/>
          <p:nvPr/>
        </p:nvSpPr>
        <p:spPr>
          <a:xfrm>
            <a:off x="7058025" y="5032027"/>
            <a:ext cx="41719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NAIA has a stronger focus on the overall cumulative GPA and can be more flexible for transfers.</a:t>
            </a:r>
            <a:endParaRPr/>
          </a:p>
        </p:txBody>
      </p:sp>
      <p:pic>
        <p:nvPicPr>
          <p:cNvPr descr="image.png" id="331" name="Google Shape;331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025" y="3231951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2" name="Google Shape;332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2025" y="419769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3" name="Google Shape;333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2025" y="5163442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4" name="Google Shape;33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650" y="3231951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5" name="Google Shape;335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24650" y="419769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6" name="Google Shape;336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24650" y="5032027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Pillar </a:t>
            </a: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Certification Outcomes (What You Get)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"/>
          <p:cNvSpPr txBox="1"/>
          <p:nvPr/>
        </p:nvSpPr>
        <p:spPr>
          <a:xfrm>
            <a:off x="295275" y="2295525"/>
            <a:ext cx="116014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Questions?</a:t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571500" y="3648075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Your #1 Resource: Your High School Counselor</a:t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571500" y="4343400"/>
            <a:ext cx="110490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B82F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ncaaeligibilitycenter.org | PlayNAIA.org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9" name="Google Shape;3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2509837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0" name="Google Shape;3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3281362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1" name="Google Shape;3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4052887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2" name="Google Shape;35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50" y="482441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8"/>
          <p:cNvSpPr/>
          <p:nvPr/>
        </p:nvSpPr>
        <p:spPr>
          <a:xfrm>
            <a:off x="1238250" y="3128962"/>
            <a:ext cx="9715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1238250" y="3900487"/>
            <a:ext cx="9715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1238250" y="4672012"/>
            <a:ext cx="9715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356" name="Google Shape;35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8250" y="250983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8"/>
          <p:cNvSpPr txBox="1"/>
          <p:nvPr/>
        </p:nvSpPr>
        <p:spPr>
          <a:xfrm>
            <a:off x="2333625" y="2516981"/>
            <a:ext cx="86201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https://usport.ai/images/optimized/all/cover-image-ncaa-naia.webp</a:t>
            </a:r>
            <a:endParaRPr/>
          </a:p>
        </p:txBody>
      </p:sp>
      <p:sp>
        <p:nvSpPr>
          <p:cNvPr id="358" name="Google Shape;358;p28"/>
          <p:cNvSpPr txBox="1"/>
          <p:nvPr/>
        </p:nvSpPr>
        <p:spPr>
          <a:xfrm>
            <a:off x="2333625" y="2750343"/>
            <a:ext cx="8620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usport.ai</a:t>
            </a:r>
            <a:endParaRPr/>
          </a:p>
        </p:txBody>
      </p:sp>
      <p:pic>
        <p:nvPicPr>
          <p:cNvPr descr="image.png" id="359" name="Google Shape;35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8250" y="328136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8"/>
          <p:cNvSpPr txBox="1"/>
          <p:nvPr/>
        </p:nvSpPr>
        <p:spPr>
          <a:xfrm>
            <a:off x="2333625" y="3288506"/>
            <a:ext cx="86201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https://bassathletics.com/wp-content/uploads/2022/12/bts4.jpg</a:t>
            </a:r>
            <a:endParaRPr/>
          </a:p>
        </p:txBody>
      </p:sp>
      <p:sp>
        <p:nvSpPr>
          <p:cNvPr id="361" name="Google Shape;361;p28"/>
          <p:cNvSpPr txBox="1"/>
          <p:nvPr/>
        </p:nvSpPr>
        <p:spPr>
          <a:xfrm>
            <a:off x="2333625" y="3521868"/>
            <a:ext cx="8620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bassathletics.com</a:t>
            </a:r>
            <a:endParaRPr/>
          </a:p>
        </p:txBody>
      </p:sp>
      <p:pic>
        <p:nvPicPr>
          <p:cNvPr descr="image.png" id="362" name="Google Shape;36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8250" y="40528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8"/>
          <p:cNvSpPr txBox="1"/>
          <p:nvPr/>
        </p:nvSpPr>
        <p:spPr>
          <a:xfrm>
            <a:off x="2333625" y="4060031"/>
            <a:ext cx="86201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https://www.berkeleyschools.net/wp-content/uploads/2013/11/BHS-Signing-Ceremony-Nov-2013.jpg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2333625" y="4293393"/>
            <a:ext cx="8620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www.berkeleyschools.net</a:t>
            </a:r>
            <a:endParaRPr/>
          </a:p>
        </p:txBody>
      </p:sp>
      <p:pic>
        <p:nvPicPr>
          <p:cNvPr descr="image.png" id="365" name="Google Shape;36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38250" y="482441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8"/>
          <p:cNvSpPr txBox="1"/>
          <p:nvPr/>
        </p:nvSpPr>
        <p:spPr>
          <a:xfrm>
            <a:off x="2333625" y="4831556"/>
            <a:ext cx="86201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https://static.vecteezy.com/system/resources/previews/068/529/307/non_2x/an-empty-football-stadium-at-night-illuminated-by-bright-lights-free-photo.jpg</a:t>
            </a:r>
            <a:endParaRPr/>
          </a:p>
        </p:txBody>
      </p:sp>
      <p:sp>
        <p:nvSpPr>
          <p:cNvPr id="367" name="Google Shape;367;p28"/>
          <p:cNvSpPr txBox="1"/>
          <p:nvPr/>
        </p:nvSpPr>
        <p:spPr>
          <a:xfrm>
            <a:off x="2333625" y="5064918"/>
            <a:ext cx="8620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www.vecteezy.com</a:t>
            </a:r>
            <a:endParaRPr/>
          </a:p>
        </p:txBody>
      </p:sp>
      <p:sp>
        <p:nvSpPr>
          <p:cNvPr id="368" name="Google Shape;368;p28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2057400" y="2673846"/>
            <a:ext cx="8077200" cy="1919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eligibility = No athletic scholarship, regardless of how great you are.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4672012" y="4879478"/>
            <a:ext cx="28479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— The Reality of College Sports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581150" y="2959596"/>
            <a:ext cx="2762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0334625" y="4498474"/>
            <a:ext cx="2762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Why This Matters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538412"/>
            <a:ext cx="261937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5" y="2538412"/>
            <a:ext cx="261937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2538412"/>
            <a:ext cx="261937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125" y="2538412"/>
            <a:ext cx="26193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156096" y="3376612"/>
            <a:ext cx="1450181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NCAA D1/D2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71525" y="4005262"/>
            <a:ext cx="221932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Largest universities, athletic scholarships available. Strict academic rules (16 core courses).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150995" y="3376612"/>
            <a:ext cx="1080135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NCAA D3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3581400" y="4005262"/>
            <a:ext cx="22193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Focus on "student-athlete." No athletic scholarships, but academic aid. Institution-based rules.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7195899" y="3376612"/>
            <a:ext cx="610076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NAIA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391275" y="4005262"/>
            <a:ext cx="22193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Over 250 schools, scholarships available. Flexible academic rules.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9545716" y="3376612"/>
            <a:ext cx="1530191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Registration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9201150" y="4005262"/>
            <a:ext cx="221932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Both the NCAA and NAIA have their *own* eligibility centers. You must register!</a:t>
            </a:r>
            <a:endParaRPr/>
          </a:p>
        </p:txBody>
      </p:sp>
      <p:pic>
        <p:nvPicPr>
          <p:cNvPr descr="image.png" id="112" name="Google Shape;11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6875" y="2757487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0562" y="275748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0437" y="275748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96500" y="2757487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Pillar 1: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Two Big Players</a:t>
            </a: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NCAA &amp; NAIA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571500" y="5781675"/>
            <a:ext cx="110490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Note: NAIA does not have a 16 core course requirement. They look at your cumulative GPA.</a:t>
            </a:r>
            <a:endParaRPr/>
          </a:p>
        </p:txBody>
      </p:sp>
      <p:graphicFrame>
        <p:nvGraphicFramePr>
          <p:cNvPr id="122" name="Google Shape;122;p16"/>
          <p:cNvGraphicFramePr/>
          <p:nvPr/>
        </p:nvGraphicFramePr>
        <p:xfrm>
          <a:off x="5715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{43FD8607-C3E0-4455-867A-E33F187BBC67}</a:tableStyleId>
              </a:tblPr>
              <a:tblGrid>
                <a:gridCol w="4586575"/>
                <a:gridCol w="3188500"/>
                <a:gridCol w="3273925"/>
              </a:tblGrid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Subject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 Requirement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DII Requirement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English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Math (Algebra I or higher)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Natural/Physical Science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Additional English/Math/Sci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 year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Social Science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Additional Academic Courses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5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 years</a:t>
                      </a:r>
                      <a:endParaRPr sz="1500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16"/>
          <p:cNvSpPr/>
          <p:nvPr/>
        </p:nvSpPr>
        <p:spPr>
          <a:xfrm>
            <a:off x="571500" y="2157412"/>
            <a:ext cx="4586585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5158085" y="2157412"/>
            <a:ext cx="3188493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8346578" y="2157412"/>
            <a:ext cx="3273921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571500" y="2728912"/>
            <a:ext cx="4586585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5158085" y="2728912"/>
            <a:ext cx="3188493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346578" y="2728912"/>
            <a:ext cx="3273921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71500" y="3300412"/>
            <a:ext cx="4586585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158085" y="3300412"/>
            <a:ext cx="3188493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8346578" y="3300412"/>
            <a:ext cx="3273921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71500" y="3871912"/>
            <a:ext cx="4586585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5158085" y="3871912"/>
            <a:ext cx="3188493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8346578" y="3871912"/>
            <a:ext cx="3273921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71500" y="4443412"/>
            <a:ext cx="4586585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158085" y="4443412"/>
            <a:ext cx="3188493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8346578" y="4443412"/>
            <a:ext cx="3273921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571500" y="5014912"/>
            <a:ext cx="4586585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5158085" y="5014912"/>
            <a:ext cx="3188493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8346578" y="5014912"/>
            <a:ext cx="3273921" cy="95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Pillar 2: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NCAA Requirement</a:t>
            </a: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The 16 Core Courses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/>
        </p:nvSpPr>
        <p:spPr>
          <a:xfrm>
            <a:off x="2190750" y="2976562"/>
            <a:ext cx="81915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Approved Courses Only: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These MUST be from your school's official NCAA-approved course list. (Ask your counselor!)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2190750" y="3681412"/>
            <a:ext cx="81915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10/7 Rule: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By the start of your 7th semester (Senior Year), 10 of your 16 core courses must be complete.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2190750" y="4129087"/>
            <a:ext cx="81915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LOCKED IN: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7 of those 10 (in English, Math, or Science) are LOCKED and cannot be retaken for a better GPA. This is the #1 mistake!</a:t>
            </a:r>
            <a:endParaRPr/>
          </a:p>
        </p:txBody>
      </p:sp>
      <p:pic>
        <p:nvPicPr>
          <p:cNvPr descr="image.png"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0" y="3024187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0" name="Google Shape;15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3729037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750" y="4176712"/>
            <a:ext cx="2000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NCAA D1 'Gotcha': The 10/7 Rule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910804"/>
            <a:ext cx="5286375" cy="3988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910804"/>
            <a:ext cx="5286375" cy="39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962025" y="2206079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333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NCAA (D1/D2)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6724650" y="2206079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NAIA (Meet 1 of 2)</a:t>
            </a:r>
            <a:endParaRPr/>
          </a:p>
        </p:txBody>
      </p:sp>
      <p:pic>
        <p:nvPicPr>
          <p:cNvPr descr="image.png" id="161" name="Google Shape;16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263229"/>
            <a:ext cx="33337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1247775" y="2796629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D1 GPA: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2.3 in 16 Core Courses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247775" y="3213794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D2 GPA: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2.2 in 16 Core Courses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1247775" y="3630959"/>
            <a:ext cx="421957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Test Scores: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SAT/ACT scores are </a:t>
            </a: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required for NCAA eligibility.</a:t>
            </a:r>
            <a:endParaRPr/>
          </a:p>
        </p:txBody>
      </p:sp>
      <p:pic>
        <p:nvPicPr>
          <p:cNvPr descr="image.png" id="165" name="Google Shape;16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263229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7010400" y="2796629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1. Instant Qualifier: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2.3+ Cumulative GPA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6724650" y="3213794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7010400" y="3661469"/>
            <a:ext cx="4219575" cy="1800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2. Meet 2 of 3: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962025" y="2777579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962025" y="3194744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962025" y="3611909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6724650" y="2777579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6724650" y="3642419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7486650" y="4078634"/>
            <a:ext cx="37433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2.0 Cumulative GPA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7486650" y="4495800"/>
            <a:ext cx="37433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Top 50% of Class Rank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7486650" y="4912965"/>
            <a:ext cx="37433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18 ACT or 970 SAT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(Use Code: </a:t>
            </a:r>
            <a:r>
              <a:rPr b="1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9876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7200900" y="4059584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7200900" y="4476750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7200900" y="4893915"/>
            <a:ext cx="1143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Lato"/>
                <a:ea typeface="Lato"/>
                <a:cs typeface="Lato"/>
                <a:sym typeface="Lato"/>
              </a:rPr>
              <a:t>»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Academic Requirements: NCAA vs. NAIA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/>
          <p:nvPr/>
        </p:nvSpPr>
        <p:spPr>
          <a:xfrm>
            <a:off x="571500" y="3886200"/>
            <a:ext cx="11049000" cy="38100"/>
          </a:xfrm>
          <a:prstGeom prst="roundRect">
            <a:avLst>
              <a:gd fmla="val 16667" name="adj"/>
            </a:avLst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507968" y="4143375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8th/9th Grade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571500" y="4629150"/>
            <a:ext cx="254124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Start planning. Take ALL courses seriously. Meet with your counselor to confirm course eligibility.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3343888" y="2343150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10th/11th Grade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3407419" y="2828925"/>
            <a:ext cx="254124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Start with Free Profile!</a:t>
            </a: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Create your NCAA Eligibility Center (Free) &amp; PlayNAIA accounts. Send transcripts.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6179808" y="4143375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12th Grade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6243339" y="4629150"/>
            <a:ext cx="254124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Finalize. Upgrade to Certification Account (NCAA). Check 10/7 status (NCAA).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9015728" y="2571750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Post-Grad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9079259" y="3057525"/>
            <a:ext cx="2541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Graduate! Send your final, official transcript to both centers.</a:t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1746870" y="381000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A192F"/>
          </a:solidFill>
          <a:ln cap="flat" cmpd="sng" w="38100">
            <a:solidFill>
              <a:srgbClr val="3B82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582790" y="381000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A192F"/>
          </a:solidFill>
          <a:ln cap="flat" cmpd="sng" w="38100">
            <a:solidFill>
              <a:srgbClr val="3B82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7418709" y="381000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A192F"/>
          </a:solidFill>
          <a:ln cap="flat" cmpd="sng" w="38100">
            <a:solidFill>
              <a:srgbClr val="3B82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10254629" y="381000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A192F"/>
          </a:solidFill>
          <a:ln cap="flat" cmpd="sng" w="38100">
            <a:solidFill>
              <a:srgbClr val="3B82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Registration &amp; Eligibility Timeline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3" name="Google Shape;2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5" y="1762125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 txBox="1"/>
          <p:nvPr/>
        </p:nvSpPr>
        <p:spPr>
          <a:xfrm>
            <a:off x="571500" y="176212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CAA Registration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571500" y="2390775"/>
            <a:ext cx="5286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Register at </a:t>
            </a:r>
            <a:r>
              <a:rPr b="1" lang="en-US" sz="135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https://web3.ncaa.org/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571500" y="281940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1. Free Profile Account: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Recommended starting point. Allows communication, unofficial transcripts, and receiving NCAA ID.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571500" y="350520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2. Certification Account: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Required to compete. Fee is approx. </a:t>
            </a: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$100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(domestic). Fee waivers are available.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571500" y="430530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(NAIA)</a:t>
            </a:r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571500" y="4933950"/>
            <a:ext cx="5286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Register at </a:t>
            </a:r>
            <a:r>
              <a:rPr b="1" lang="en-US" sz="135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https://play.mynaia.org/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571500" y="5362575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Fee is approx. </a:t>
            </a: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$110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(domestic). Fee waivers are also available. Use code </a:t>
            </a: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9876</a:t>
            </a:r>
            <a:r>
              <a:rPr b="0" i="0" lang="en-US" sz="135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to send ACT/SAT scores.</a:t>
            </a:r>
            <a:endParaRPr/>
          </a:p>
        </p:txBody>
      </p:sp>
      <p:pic>
        <p:nvPicPr>
          <p:cNvPr descr="image.png" id="211" name="Google Shape;21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762125"/>
            <a:ext cx="528637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1828800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371975"/>
            <a:ext cx="2286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Registration Centers &amp; Fees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92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9" name="Google Shape;2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257425"/>
            <a:ext cx="261937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0" name="Google Shape;2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5" y="2257425"/>
            <a:ext cx="261937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1" name="Google Shape;22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2257425"/>
            <a:ext cx="261937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2" name="Google Shape;22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125" y="2257425"/>
            <a:ext cx="2619375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716041" y="3095625"/>
            <a:ext cx="2330291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Initial Contact (8th/9th)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771525" y="4057650"/>
            <a:ext cx="2219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Coaches send **emails, questionnaires, or recruiting materials**. This means they are interested in you. **This is not an offer.**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3525916" y="3095625"/>
            <a:ext cx="2330291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Phone Calls &amp; Texts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3581400" y="4057650"/>
            <a:ext cx="22193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NCAA rules dictate when coaches can call/text you directly. For many sports, this starts **September 1st of Junior Year**.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6610826" y="3095625"/>
            <a:ext cx="178022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Campus Visits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6391275" y="3724275"/>
            <a:ext cx="2219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Unofficial Visit:</a:t>
            </a: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You pay. Unlimited. </a:t>
            </a:r>
            <a:r>
              <a:rPr b="1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Official Visit:</a:t>
            </a: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School pays for transport/lodging. Limited to 5 total (DII) or **Unlimited (DI)**.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9145666" y="3095625"/>
            <a:ext cx="2330291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Offer &amp; Signing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9201150" y="4057650"/>
            <a:ext cx="22193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A coach offers a scholarship/spot. You accept by signing the **National Letter of Intent (NLI)**, which binds you to the school.</a:t>
            </a:r>
            <a:endParaRPr/>
          </a:p>
        </p:txBody>
      </p:sp>
      <p:pic>
        <p:nvPicPr>
          <p:cNvPr descr="image.png" id="231" name="Google Shape;23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0687" y="24765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2" name="Google Shape;23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0562" y="24765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3" name="Google Shape;233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0437" y="24765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4" name="Google Shape;234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72687" y="2476500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Pillar </a:t>
            </a:r>
            <a:r>
              <a:rPr b="1"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1" i="0" lang="en-US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What Recruiting Looks Like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